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21"/>
  </p:notesMasterIdLst>
  <p:sldIdLst>
    <p:sldId id="285" r:id="rId5"/>
    <p:sldId id="286" r:id="rId6"/>
    <p:sldId id="341" r:id="rId7"/>
    <p:sldId id="287" r:id="rId8"/>
    <p:sldId id="362" r:id="rId9"/>
    <p:sldId id="365" r:id="rId10"/>
    <p:sldId id="372" r:id="rId11"/>
    <p:sldId id="363" r:id="rId12"/>
    <p:sldId id="344" r:id="rId13"/>
    <p:sldId id="366" r:id="rId14"/>
    <p:sldId id="369" r:id="rId15"/>
    <p:sldId id="374" r:id="rId16"/>
    <p:sldId id="367" r:id="rId17"/>
    <p:sldId id="368" r:id="rId18"/>
    <p:sldId id="371" r:id="rId19"/>
    <p:sldId id="370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94249" autoAdjust="0"/>
  </p:normalViewPr>
  <p:slideViewPr>
    <p:cSldViewPr snapToGrid="0">
      <p:cViewPr varScale="1">
        <p:scale>
          <a:sx n="107" d="100"/>
          <a:sy n="107" d="100"/>
        </p:scale>
        <p:origin x="10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M-WRP method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Sheet3!$A$4:$A$6</c:f>
              <c:strCache>
                <c:ptCount val="3"/>
                <c:pt idx="0">
                  <c:v>512 × 512</c:v>
                </c:pt>
                <c:pt idx="1">
                  <c:v>720 × 720</c:v>
                </c:pt>
                <c:pt idx="2">
                  <c:v>1,024 × 1,024</c:v>
                </c:pt>
              </c:strCache>
            </c:strRef>
          </c:cat>
          <c:val>
            <c:numRef>
              <c:f>Sheet3!$B$4:$B$6</c:f>
              <c:numCache>
                <c:formatCode>General</c:formatCode>
                <c:ptCount val="3"/>
                <c:pt idx="0">
                  <c:v>36.292000000000002</c:v>
                </c:pt>
                <c:pt idx="1">
                  <c:v>86.757999999999996</c:v>
                </c:pt>
                <c:pt idx="2">
                  <c:v>159.62700000000001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B-4775-874B-6C1BB3E4BD53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MDR method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Sheet3!$A$4:$A$6</c:f>
              <c:strCache>
                <c:ptCount val="3"/>
                <c:pt idx="0">
                  <c:v>512 × 512</c:v>
                </c:pt>
                <c:pt idx="1">
                  <c:v>720 × 720</c:v>
                </c:pt>
                <c:pt idx="2">
                  <c:v>1,024 × 1,024</c:v>
                </c:pt>
              </c:strCache>
            </c:strRef>
          </c:cat>
          <c:val>
            <c:numRef>
              <c:f>Sheet3!$C$4:$C$6</c:f>
              <c:numCache>
                <c:formatCode>General</c:formatCode>
                <c:ptCount val="3"/>
                <c:pt idx="0">
                  <c:v>31.297000000000001</c:v>
                </c:pt>
                <c:pt idx="1">
                  <c:v>70.763999999999996</c:v>
                </c:pt>
                <c:pt idx="2">
                  <c:v>135.55799999999999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1B-4775-874B-6C1BB3E4BD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50846080"/>
        <c:axId val="150848256"/>
      </c:barChart>
      <c:catAx>
        <c:axId val="150846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Resolution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48256"/>
        <c:crosses val="autoZero"/>
        <c:auto val="1"/>
        <c:lblAlgn val="ctr"/>
        <c:lblOffset val="100"/>
        <c:noMultiLvlLbl val="0"/>
      </c:catAx>
      <c:valAx>
        <c:axId val="15084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Calculation time (sec.)</a:t>
                </a:r>
              </a:p>
            </c:rich>
          </c:tx>
          <c:layout>
            <c:manualLayout>
              <c:xMode val="edge"/>
              <c:yMode val="edge"/>
              <c:x val="1.8679119412941963E-2"/>
              <c:y val="0.13227349745838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460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84EB4-52F1-4F63-9B41-3BB46E75F4CA}" type="datetimeFigureOut">
              <a:rPr lang="en-US" smtClean="0"/>
              <a:t>03-Dec-19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2CA5-B39C-4EA9-8025-D90357869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3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3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0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5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7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3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FCC9-FE97-49B1-BFDE-ABF23742C8C6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AC5A-2FEC-43B5-9543-9F6FA641C40C}" type="datetime1">
              <a:rPr lang="en-US" smtClean="0"/>
              <a:t>03-Dec-19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6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D370-54BF-402C-8868-A6EE43A60821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6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527C-631A-4348-92EF-19419168635A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8237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D6D0-94C4-4381-BFB3-FDAAF8C17C86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9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24F6-480C-412F-9495-CB8626358A19}" type="datetime1">
              <a:rPr lang="en-US" smtClean="0"/>
              <a:t>03-Dec-19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0DA0-F961-4A89-B842-49A2807EB40E}" type="datetime1">
              <a:rPr lang="en-US" smtClean="0"/>
              <a:t>03-Dec-19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64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4DD6-EED5-48A7-8BAB-19C76D3BF8F5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6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005AE-FCCF-4DD7-9527-3F1A44E8C9C5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B1677-E871-4421-8EB2-71EE1EDBD53E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2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1C26-E23B-4663-8104-D472598E1183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89B9A-A76E-4D7B-8AC2-A24A89B16F9F}" type="datetime1">
              <a:rPr lang="en-US" smtClean="0"/>
              <a:t>03-Dec-19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05C-5D64-443A-803C-1C6C691C9C53}" type="datetime1">
              <a:rPr lang="en-US" smtClean="0"/>
              <a:t>03-Dec-19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BFF4-B003-477D-BDF3-C53394AEE4D0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18DD-051A-4A1F-B826-C4370FD57BB5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FB7E-E187-425A-80F3-D733C03CC146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C9A9-EF6A-4E6B-932E-E3978804B73B}" type="datetime1">
              <a:rPr lang="en-US" smtClean="0"/>
              <a:t>03-Dec-19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7BA59D-EBF6-4A49-9C4B-8BC3BC266EAE}" type="datetime1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67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microsoft.com/office/2007/relationships/hdphoto" Target="../media/hdphoto1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chart" Target="../charts/chart1.xml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9.png"/><Relationship Id="rId1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3" Type="http://schemas.openxmlformats.org/officeDocument/2006/relationships/image" Target="../media/image35.jpg"/><Relationship Id="rId7" Type="http://schemas.microsoft.com/office/2007/relationships/hdphoto" Target="../media/hdphoto14.wdp"/><Relationship Id="rId12" Type="http://schemas.openxmlformats.org/officeDocument/2006/relationships/image" Target="../media/image41.png"/><Relationship Id="rId1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microsoft.com/office/2007/relationships/hdphoto" Target="../media/hdphoto16.wdp"/><Relationship Id="rId5" Type="http://schemas.openxmlformats.org/officeDocument/2006/relationships/image" Target="../media/image37.jpg"/><Relationship Id="rId15" Type="http://schemas.microsoft.com/office/2007/relationships/hdphoto" Target="../media/hdphoto2.wdp"/><Relationship Id="rId10" Type="http://schemas.openxmlformats.org/officeDocument/2006/relationships/image" Target="../media/image40.png"/><Relationship Id="rId4" Type="http://schemas.openxmlformats.org/officeDocument/2006/relationships/image" Target="../media/image36.jpg"/><Relationship Id="rId9" Type="http://schemas.microsoft.com/office/2007/relationships/hdphoto" Target="../media/hdphoto15.wdp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2010" y="1447801"/>
            <a:ext cx="6672749" cy="30524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 dirty="0">
                <a:latin typeface="Franklin Gothic Medium Cond" panose="020B0606030402020204" pitchFamily="34" charset="0"/>
              </a:rPr>
              <a:t>Faster hologram generation by max-depth-range 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011" y="4634753"/>
            <a:ext cx="5108601" cy="100404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</a:rPr>
              <a:t>MD SIFATUL ISLAM</a:t>
            </a:r>
          </a:p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</a:rPr>
              <a:t>ID: 2017234017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Masters student, OIP lab,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Chungbuk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National University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Email : sifatul@CBNU.ac.kr</a:t>
            </a:r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0012F80A-A0A8-4290-86BA-30AD1BC82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1188017" y="1188018"/>
            <a:ext cx="6858001" cy="4481963"/>
          </a:xfrm>
          <a:custGeom>
            <a:avLst/>
            <a:gdLst>
              <a:gd name="connsiteX0" fmla="*/ 6858001 w 6858001"/>
              <a:gd name="connsiteY0" fmla="*/ 1344715 h 4481963"/>
              <a:gd name="connsiteX1" fmla="*/ 6858001 w 6858001"/>
              <a:gd name="connsiteY1" fmla="*/ 1177 h 4481963"/>
              <a:gd name="connsiteX2" fmla="*/ 6702324 w 6858001"/>
              <a:gd name="connsiteY2" fmla="*/ 26222 h 4481963"/>
              <a:gd name="connsiteX3" fmla="*/ 6547333 w 6858001"/>
              <a:gd name="connsiteY3" fmla="*/ 50091 h 4481963"/>
              <a:gd name="connsiteX4" fmla="*/ 6391657 w 6858001"/>
              <a:gd name="connsiteY4" fmla="*/ 73455 h 4481963"/>
              <a:gd name="connsiteX5" fmla="*/ 6235294 w 6858001"/>
              <a:gd name="connsiteY5" fmla="*/ 93458 h 4481963"/>
              <a:gd name="connsiteX6" fmla="*/ 6079618 w 6858001"/>
              <a:gd name="connsiteY6" fmla="*/ 113629 h 4481963"/>
              <a:gd name="connsiteX7" fmla="*/ 5923255 w 6858001"/>
              <a:gd name="connsiteY7" fmla="*/ 132455 h 4481963"/>
              <a:gd name="connsiteX8" fmla="*/ 5768950 w 6858001"/>
              <a:gd name="connsiteY8" fmla="*/ 148591 h 4481963"/>
              <a:gd name="connsiteX9" fmla="*/ 5612588 w 6858001"/>
              <a:gd name="connsiteY9" fmla="*/ 163887 h 4481963"/>
              <a:gd name="connsiteX10" fmla="*/ 5456911 w 6858001"/>
              <a:gd name="connsiteY10" fmla="*/ 177839 h 4481963"/>
              <a:gd name="connsiteX11" fmla="*/ 5303978 w 6858001"/>
              <a:gd name="connsiteY11" fmla="*/ 189941 h 4481963"/>
              <a:gd name="connsiteX12" fmla="*/ 5148987 w 6858001"/>
              <a:gd name="connsiteY12" fmla="*/ 202044 h 4481963"/>
              <a:gd name="connsiteX13" fmla="*/ 4996054 w 6858001"/>
              <a:gd name="connsiteY13" fmla="*/ 212129 h 4481963"/>
              <a:gd name="connsiteX14" fmla="*/ 4843120 w 6858001"/>
              <a:gd name="connsiteY14" fmla="*/ 220029 h 4481963"/>
              <a:gd name="connsiteX15" fmla="*/ 4690873 w 6858001"/>
              <a:gd name="connsiteY15" fmla="*/ 228266 h 4481963"/>
              <a:gd name="connsiteX16" fmla="*/ 4539997 w 6858001"/>
              <a:gd name="connsiteY16" fmla="*/ 235157 h 4481963"/>
              <a:gd name="connsiteX17" fmla="*/ 4390492 w 6858001"/>
              <a:gd name="connsiteY17" fmla="*/ 240032 h 4481963"/>
              <a:gd name="connsiteX18" fmla="*/ 4240988 w 6858001"/>
              <a:gd name="connsiteY18" fmla="*/ 244234 h 4481963"/>
              <a:gd name="connsiteX19" fmla="*/ 4092855 w 6858001"/>
              <a:gd name="connsiteY19" fmla="*/ 248268 h 4481963"/>
              <a:gd name="connsiteX20" fmla="*/ 3946780 w 6858001"/>
              <a:gd name="connsiteY20" fmla="*/ 250117 h 4481963"/>
              <a:gd name="connsiteX21" fmla="*/ 3800704 w 6858001"/>
              <a:gd name="connsiteY21" fmla="*/ 252134 h 4481963"/>
              <a:gd name="connsiteX22" fmla="*/ 3656686 w 6858001"/>
              <a:gd name="connsiteY22" fmla="*/ 253143 h 4481963"/>
              <a:gd name="connsiteX23" fmla="*/ 3514040 w 6858001"/>
              <a:gd name="connsiteY23" fmla="*/ 252134 h 4481963"/>
              <a:gd name="connsiteX24" fmla="*/ 3372765 w 6858001"/>
              <a:gd name="connsiteY24" fmla="*/ 252134 h 4481963"/>
              <a:gd name="connsiteX25" fmla="*/ 3232862 w 6858001"/>
              <a:gd name="connsiteY25" fmla="*/ 250117 h 4481963"/>
              <a:gd name="connsiteX26" fmla="*/ 3095702 w 6858001"/>
              <a:gd name="connsiteY26" fmla="*/ 247092 h 4481963"/>
              <a:gd name="connsiteX27" fmla="*/ 2959914 w 6858001"/>
              <a:gd name="connsiteY27" fmla="*/ 244234 h 4481963"/>
              <a:gd name="connsiteX28" fmla="*/ 2826868 w 6858001"/>
              <a:gd name="connsiteY28" fmla="*/ 241040 h 4481963"/>
              <a:gd name="connsiteX29" fmla="*/ 2694509 w 6858001"/>
              <a:gd name="connsiteY29" fmla="*/ 236166 h 4481963"/>
              <a:gd name="connsiteX30" fmla="*/ 2564208 w 6858001"/>
              <a:gd name="connsiteY30" fmla="*/ 230955 h 4481963"/>
              <a:gd name="connsiteX31" fmla="*/ 2436649 w 6858001"/>
              <a:gd name="connsiteY31" fmla="*/ 226249 h 4481963"/>
              <a:gd name="connsiteX32" fmla="*/ 2187703 w 6858001"/>
              <a:gd name="connsiteY32" fmla="*/ 212969 h 4481963"/>
              <a:gd name="connsiteX33" fmla="*/ 1949045 w 6858001"/>
              <a:gd name="connsiteY33" fmla="*/ 198850 h 4481963"/>
              <a:gd name="connsiteX34" fmla="*/ 1719988 w 6858001"/>
              <a:gd name="connsiteY34" fmla="*/ 184058 h 4481963"/>
              <a:gd name="connsiteX35" fmla="*/ 1503275 w 6858001"/>
              <a:gd name="connsiteY35" fmla="*/ 167753 h 4481963"/>
              <a:gd name="connsiteX36" fmla="*/ 1296163 w 6858001"/>
              <a:gd name="connsiteY36" fmla="*/ 150776 h 4481963"/>
              <a:gd name="connsiteX37" fmla="*/ 1104139 w 6858001"/>
              <a:gd name="connsiteY37" fmla="*/ 132455 h 4481963"/>
              <a:gd name="connsiteX38" fmla="*/ 923774 w 6858001"/>
              <a:gd name="connsiteY38" fmla="*/ 114469 h 4481963"/>
              <a:gd name="connsiteX39" fmla="*/ 757810 w 6858001"/>
              <a:gd name="connsiteY39" fmla="*/ 96484 h 4481963"/>
              <a:gd name="connsiteX40" fmla="*/ 605563 w 6858001"/>
              <a:gd name="connsiteY40" fmla="*/ 79507 h 4481963"/>
              <a:gd name="connsiteX41" fmla="*/ 470460 w 6858001"/>
              <a:gd name="connsiteY41" fmla="*/ 63370 h 4481963"/>
              <a:gd name="connsiteX42" fmla="*/ 348388 w 6858001"/>
              <a:gd name="connsiteY42" fmla="*/ 48074 h 4481963"/>
              <a:gd name="connsiteX43" fmla="*/ 245518 w 6858001"/>
              <a:gd name="connsiteY43" fmla="*/ 35299 h 4481963"/>
              <a:gd name="connsiteX44" fmla="*/ 159107 w 6858001"/>
              <a:gd name="connsiteY44" fmla="*/ 23197 h 4481963"/>
              <a:gd name="connsiteX45" fmla="*/ 40463 w 6858001"/>
              <a:gd name="connsiteY45" fmla="*/ 5883 h 4481963"/>
              <a:gd name="connsiteX46" fmla="*/ 1 w 6858001"/>
              <a:gd name="connsiteY46" fmla="*/ 0 h 4481963"/>
              <a:gd name="connsiteX47" fmla="*/ 1 w 6858001"/>
              <a:gd name="connsiteY47" fmla="*/ 904157 h 4481963"/>
              <a:gd name="connsiteX48" fmla="*/ 0 w 6858001"/>
              <a:gd name="connsiteY48" fmla="*/ 904157 h 4481963"/>
              <a:gd name="connsiteX49" fmla="*/ 0 w 6858001"/>
              <a:gd name="connsiteY49" fmla="*/ 4481963 h 4481963"/>
              <a:gd name="connsiteX50" fmla="*/ 6858000 w 6858001"/>
              <a:gd name="connsiteY50" fmla="*/ 4481963 h 4481963"/>
              <a:gd name="connsiteX51" fmla="*/ 6858000 w 6858001"/>
              <a:gd name="connsiteY51" fmla="*/ 1344715 h 448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481963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4157"/>
                </a:lnTo>
                <a:lnTo>
                  <a:pt x="0" y="904157"/>
                </a:lnTo>
                <a:lnTo>
                  <a:pt x="0" y="4481963"/>
                </a:lnTo>
                <a:lnTo>
                  <a:pt x="6858000" y="4481963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06D78C0-B276-4756-88F9-D198A448D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sign with white text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78" y="1447800"/>
            <a:ext cx="2042159" cy="2042159"/>
          </a:xfrm>
          <a:prstGeom prst="rect">
            <a:avLst/>
          </a:prstGeom>
          <a:effectLst/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2" t="13013"/>
          <a:stretch/>
        </p:blipFill>
        <p:spPr>
          <a:xfrm>
            <a:off x="647240" y="4320114"/>
            <a:ext cx="2936836" cy="59521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AFBA3-8860-454E-A632-7D47ED18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Numerical simulation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B53E93-D36D-448D-986C-CA2F8E1E5053}"/>
              </a:ext>
            </a:extLst>
          </p:cNvPr>
          <p:cNvGrpSpPr/>
          <p:nvPr/>
        </p:nvGrpSpPr>
        <p:grpSpPr>
          <a:xfrm>
            <a:off x="6096001" y="1628775"/>
            <a:ext cx="5890842" cy="2618168"/>
            <a:chOff x="3076942" y="1453304"/>
            <a:chExt cx="9129212" cy="424515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5FA6701-0E58-4B64-82B6-5565F4E8C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3" r="17268"/>
            <a:stretch/>
          </p:blipFill>
          <p:spPr>
            <a:xfrm rot="16200000">
              <a:off x="3581134" y="949116"/>
              <a:ext cx="2010674" cy="301905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7B647FB-2463-41A6-8EC6-E83F23F4C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3" r="17268"/>
            <a:stretch/>
          </p:blipFill>
          <p:spPr>
            <a:xfrm rot="16200000">
              <a:off x="9691285" y="949113"/>
              <a:ext cx="2010678" cy="301905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26A85AC-EF8C-4E93-BC90-2DA8978EB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3" r="17268"/>
            <a:stretch/>
          </p:blipFill>
          <p:spPr>
            <a:xfrm rot="16200000">
              <a:off x="6636208" y="949114"/>
              <a:ext cx="2010677" cy="301906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04E1C5C-C222-43AA-B576-2BA77E780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r="19421"/>
            <a:stretch/>
          </p:blipFill>
          <p:spPr>
            <a:xfrm rot="16200000">
              <a:off x="3623089" y="3225549"/>
              <a:ext cx="1926766" cy="301905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6B696DD-DD96-47CA-965E-6C6A8EDB7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4" t="1" r="18846" b="1"/>
            <a:stretch/>
          </p:blipFill>
          <p:spPr>
            <a:xfrm rot="16200000">
              <a:off x="9733240" y="3225547"/>
              <a:ext cx="1926768" cy="301906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2B1B8B-EEC6-4F26-AB5E-FE9FC86B3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6" t="-1347" r="22183" b="1"/>
            <a:stretch/>
          </p:blipFill>
          <p:spPr>
            <a:xfrm rot="16200000">
              <a:off x="6662483" y="3205212"/>
              <a:ext cx="1926768" cy="3059730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F914D4F-D92D-4328-A88A-D08771638C00}"/>
                </a:ext>
              </a:extLst>
            </p:cNvPr>
            <p:cNvSpPr/>
            <p:nvPr/>
          </p:nvSpPr>
          <p:spPr>
            <a:xfrm>
              <a:off x="4455628" y="2010764"/>
              <a:ext cx="562212" cy="535431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A5A617-059F-46F6-B2DA-C28B0BA2C2E1}"/>
                </a:ext>
              </a:extLst>
            </p:cNvPr>
            <p:cNvSpPr/>
            <p:nvPr/>
          </p:nvSpPr>
          <p:spPr>
            <a:xfrm>
              <a:off x="4455628" y="4206828"/>
              <a:ext cx="562212" cy="535431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85A50E9-40B1-44D8-A098-19AC2B745878}"/>
                </a:ext>
              </a:extLst>
            </p:cNvPr>
            <p:cNvSpPr/>
            <p:nvPr/>
          </p:nvSpPr>
          <p:spPr>
            <a:xfrm>
              <a:off x="6376953" y="1790101"/>
              <a:ext cx="607962" cy="1035244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3B4B90-52E4-4C69-9390-3DBF909DCE0B}"/>
                </a:ext>
              </a:extLst>
            </p:cNvPr>
            <p:cNvSpPr/>
            <p:nvPr/>
          </p:nvSpPr>
          <p:spPr>
            <a:xfrm>
              <a:off x="11164944" y="2010764"/>
              <a:ext cx="844919" cy="131229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C9FD3AC-412D-49BE-9002-2F700D134BE1}"/>
                </a:ext>
              </a:extLst>
            </p:cNvPr>
            <p:cNvSpPr/>
            <p:nvPr/>
          </p:nvSpPr>
          <p:spPr>
            <a:xfrm>
              <a:off x="11164943" y="4287471"/>
              <a:ext cx="844919" cy="131229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AE5C9C1-0506-43B5-A774-EB5517E19378}"/>
                </a:ext>
              </a:extLst>
            </p:cNvPr>
            <p:cNvSpPr/>
            <p:nvPr/>
          </p:nvSpPr>
          <p:spPr>
            <a:xfrm>
              <a:off x="6376953" y="3969834"/>
              <a:ext cx="607962" cy="98887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52C1CC5-AC82-4C8D-9CA2-7BDBB5B81938}"/>
              </a:ext>
            </a:extLst>
          </p:cNvPr>
          <p:cNvSpPr txBox="1"/>
          <p:nvPr/>
        </p:nvSpPr>
        <p:spPr>
          <a:xfrm>
            <a:off x="7267377" y="1647301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17.59 dB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85ACF6-01C5-4E1C-A243-C3BAE345E1A5}"/>
              </a:ext>
            </a:extLst>
          </p:cNvPr>
          <p:cNvSpPr txBox="1"/>
          <p:nvPr/>
        </p:nvSpPr>
        <p:spPr>
          <a:xfrm>
            <a:off x="7275923" y="3081998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16.44 dB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97D1D1-F05A-4D51-B2B1-3AD7DE353CA7}"/>
              </a:ext>
            </a:extLst>
          </p:cNvPr>
          <p:cNvSpPr txBox="1"/>
          <p:nvPr/>
        </p:nvSpPr>
        <p:spPr>
          <a:xfrm>
            <a:off x="9230868" y="1644983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12.92 dB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75E4BA-3AC6-45DC-A984-F0B69C77DD16}"/>
              </a:ext>
            </a:extLst>
          </p:cNvPr>
          <p:cNvSpPr txBox="1"/>
          <p:nvPr/>
        </p:nvSpPr>
        <p:spPr>
          <a:xfrm>
            <a:off x="9248939" y="3079681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13.03 dB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93B1B0-49F1-4647-877E-C015F2C94F70}"/>
              </a:ext>
            </a:extLst>
          </p:cNvPr>
          <p:cNvSpPr txBox="1"/>
          <p:nvPr/>
        </p:nvSpPr>
        <p:spPr>
          <a:xfrm>
            <a:off x="11211167" y="1639368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14.55 dB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9634F1-6156-45E5-A488-4EAD7CA01004}"/>
              </a:ext>
            </a:extLst>
          </p:cNvPr>
          <p:cNvSpPr txBox="1"/>
          <p:nvPr/>
        </p:nvSpPr>
        <p:spPr>
          <a:xfrm>
            <a:off x="11211167" y="3082923"/>
            <a:ext cx="7694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 14.19 dB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D4C221-FCCF-470C-82E9-EB4401D1BF22}"/>
              </a:ext>
            </a:extLst>
          </p:cNvPr>
          <p:cNvSpPr txBox="1"/>
          <p:nvPr/>
        </p:nvSpPr>
        <p:spPr>
          <a:xfrm>
            <a:off x="6096002" y="4256622"/>
            <a:ext cx="19406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E2CD84-D065-4C42-A13E-844A74469307}"/>
              </a:ext>
            </a:extLst>
          </p:cNvPr>
          <p:cNvSpPr txBox="1"/>
          <p:nvPr/>
        </p:nvSpPr>
        <p:spPr>
          <a:xfrm>
            <a:off x="8067360" y="4270801"/>
            <a:ext cx="19337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889BED-E486-4CE8-A18F-EB638C85A75C}"/>
              </a:ext>
            </a:extLst>
          </p:cNvPr>
          <p:cNvSpPr txBox="1"/>
          <p:nvPr/>
        </p:nvSpPr>
        <p:spPr>
          <a:xfrm>
            <a:off x="10038722" y="4270801"/>
            <a:ext cx="18214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  <p:graphicFrame>
        <p:nvGraphicFramePr>
          <p:cNvPr id="96" name="Chart 95">
            <a:extLst>
              <a:ext uri="{FF2B5EF4-FFF2-40B4-BE49-F238E27FC236}">
                <a16:creationId xmlns:a16="http://schemas.microsoft.com/office/drawing/2014/main" id="{FAB06D8D-B2D8-4DB5-8465-91EF29AF6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901013"/>
              </p:ext>
            </p:extLst>
          </p:nvPr>
        </p:nvGraphicFramePr>
        <p:xfrm>
          <a:off x="205157" y="1436276"/>
          <a:ext cx="5773446" cy="3264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5D1227A1-F401-4FA9-98DF-97D6470509BB}"/>
              </a:ext>
            </a:extLst>
          </p:cNvPr>
          <p:cNvSpPr txBox="1"/>
          <p:nvPr/>
        </p:nvSpPr>
        <p:spPr>
          <a:xfrm>
            <a:off x="6096000" y="4610561"/>
            <a:ext cx="5903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9. Scene 2 reconstructed at 1,024 × 1,024 resolution, using the conventional M-WRP (top) and the proposed MDR method (bottom), focused on the a) book, b) cup, c) cube.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885157-C5F5-43CE-B8E0-9967F3105E49}"/>
              </a:ext>
            </a:extLst>
          </p:cNvPr>
          <p:cNvSpPr txBox="1"/>
          <p:nvPr/>
        </p:nvSpPr>
        <p:spPr>
          <a:xfrm>
            <a:off x="205157" y="4841393"/>
            <a:ext cx="577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8. Calculation times for different resolutions using the conventional M-WRP and MDR methods.</a:t>
            </a:r>
          </a:p>
        </p:txBody>
      </p:sp>
    </p:spTree>
    <p:extLst>
      <p:ext uri="{BB962C8B-B14F-4D97-AF65-F5344CB8AC3E}">
        <p14:creationId xmlns:p14="http://schemas.microsoft.com/office/powerpoint/2010/main" val="37654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Numerical simulation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5F7AE-4F80-4C82-B247-07914AEE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1415268"/>
            <a:ext cx="6094864" cy="39786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FED68F-7A70-48C7-910C-32DD2478B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629786"/>
              </p:ext>
            </p:extLst>
          </p:nvPr>
        </p:nvGraphicFramePr>
        <p:xfrm>
          <a:off x="438151" y="1391176"/>
          <a:ext cx="4857749" cy="33835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219">
                  <a:extLst>
                    <a:ext uri="{9D8B030D-6E8A-4147-A177-3AD203B41FA5}">
                      <a16:colId xmlns:a16="http://schemas.microsoft.com/office/drawing/2014/main" val="2667949087"/>
                    </a:ext>
                  </a:extLst>
                </a:gridCol>
                <a:gridCol w="2174630">
                  <a:extLst>
                    <a:ext uri="{9D8B030D-6E8A-4147-A177-3AD203B41FA5}">
                      <a16:colId xmlns:a16="http://schemas.microsoft.com/office/drawing/2014/main" val="248653336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3845692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3 (1024×1024)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time (sec.)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/>
                </a:tc>
                <a:extLst>
                  <a:ext uri="{0D108BD9-81ED-4DB2-BD59-A6C34878D82A}">
                    <a16:rowId xmlns:a16="http://schemas.microsoft.com/office/drawing/2014/main" val="4229111770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Conventional M-WRP Method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WRPs ∕color × 3 colors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WRPs ∕color × 3 colors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254.338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260.845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241.236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298.614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255.353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250.442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254.023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257.459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795" marR="10795" marT="10795" marB="0"/>
                </a:tc>
                <a:extLst>
                  <a:ext uri="{0D108BD9-81ED-4DB2-BD59-A6C34878D82A}">
                    <a16:rowId xmlns:a16="http://schemas.microsoft.com/office/drawing/2014/main" val="1673099302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WRPs (red)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+ 5 WRPs (green)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+ 5 WRPs (blue)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6680" marR="106680" marT="53340" marB="533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197.596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4417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C7A4B7F-CA25-4699-83D7-1D253E04C107}"/>
              </a:ext>
            </a:extLst>
          </p:cNvPr>
          <p:cNvSpPr/>
          <p:nvPr/>
        </p:nvSpPr>
        <p:spPr>
          <a:xfrm>
            <a:off x="5514974" y="5342254"/>
            <a:ext cx="6010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Fig. 10. Scene 3 reconstructed at 1,024 × 1,024 resolution, using the conventional M-WRP (top) and proposed MDR methods (bottom) focused on the a) head, b) shoulder, c) and book.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46053E-E612-4646-8173-84BD773C3529}"/>
              </a:ext>
            </a:extLst>
          </p:cNvPr>
          <p:cNvSpPr/>
          <p:nvPr/>
        </p:nvSpPr>
        <p:spPr>
          <a:xfrm>
            <a:off x="600075" y="4841386"/>
            <a:ext cx="4695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Table 2. Calculation times of the conventional M-WRP method and MDR method for Scene 3 at 1,024 × 1,024 resolution. 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5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Numerical simulation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A4B7F-CA25-4699-83D7-1D253E04C107}"/>
              </a:ext>
            </a:extLst>
          </p:cNvPr>
          <p:cNvSpPr/>
          <p:nvPr/>
        </p:nvSpPr>
        <p:spPr>
          <a:xfrm>
            <a:off x="2769349" y="4933562"/>
            <a:ext cx="9285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Fig. 12.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4 reconstructed at 1,024 × 1,024 resolution, using the conventional M-WRP (top) and proposed MDR methods (bottom) focused on the a) cup, b) cube, c) hen, d) and book.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75369-912F-424E-AFE7-F920283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48" y="1748570"/>
            <a:ext cx="9285889" cy="3184992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DC764A6-FC10-45D0-ACA8-E5C272AD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7" b="9769"/>
          <a:stretch/>
        </p:blipFill>
        <p:spPr>
          <a:xfrm>
            <a:off x="205037" y="1748570"/>
            <a:ext cx="2095780" cy="31103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B4BA48-4E85-4C72-AA22-D1CC64338686}"/>
              </a:ext>
            </a:extLst>
          </p:cNvPr>
          <p:cNvSpPr/>
          <p:nvPr/>
        </p:nvSpPr>
        <p:spPr>
          <a:xfrm>
            <a:off x="205037" y="4930838"/>
            <a:ext cx="20957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Fig. 11. Point cloud (top) and 2-D image (bottom) of Scene 4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Numerical simulations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CF6DA1-8ECF-42A7-8FF4-5F8850A4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14541"/>
              </p:ext>
            </p:extLst>
          </p:nvPr>
        </p:nvGraphicFramePr>
        <p:xfrm>
          <a:off x="511162" y="1102174"/>
          <a:ext cx="10899786" cy="53031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87784">
                  <a:extLst>
                    <a:ext uri="{9D8B030D-6E8A-4147-A177-3AD203B41FA5}">
                      <a16:colId xmlns:a16="http://schemas.microsoft.com/office/drawing/2014/main" val="3404261340"/>
                    </a:ext>
                  </a:extLst>
                </a:gridCol>
                <a:gridCol w="1987784">
                  <a:extLst>
                    <a:ext uri="{9D8B030D-6E8A-4147-A177-3AD203B41FA5}">
                      <a16:colId xmlns:a16="http://schemas.microsoft.com/office/drawing/2014/main" val="869690014"/>
                    </a:ext>
                  </a:extLst>
                </a:gridCol>
                <a:gridCol w="897307">
                  <a:extLst>
                    <a:ext uri="{9D8B030D-6E8A-4147-A177-3AD203B41FA5}">
                      <a16:colId xmlns:a16="http://schemas.microsoft.com/office/drawing/2014/main" val="85378022"/>
                    </a:ext>
                  </a:extLst>
                </a:gridCol>
                <a:gridCol w="1009470">
                  <a:extLst>
                    <a:ext uri="{9D8B030D-6E8A-4147-A177-3AD203B41FA5}">
                      <a16:colId xmlns:a16="http://schemas.microsoft.com/office/drawing/2014/main" val="899725634"/>
                    </a:ext>
                  </a:extLst>
                </a:gridCol>
                <a:gridCol w="1009470">
                  <a:extLst>
                    <a:ext uri="{9D8B030D-6E8A-4147-A177-3AD203B41FA5}">
                      <a16:colId xmlns:a16="http://schemas.microsoft.com/office/drawing/2014/main" val="1295289958"/>
                    </a:ext>
                  </a:extLst>
                </a:gridCol>
                <a:gridCol w="897307">
                  <a:extLst>
                    <a:ext uri="{9D8B030D-6E8A-4147-A177-3AD203B41FA5}">
                      <a16:colId xmlns:a16="http://schemas.microsoft.com/office/drawing/2014/main" val="2160187629"/>
                    </a:ext>
                  </a:extLst>
                </a:gridCol>
                <a:gridCol w="1555332">
                  <a:extLst>
                    <a:ext uri="{9D8B030D-6E8A-4147-A177-3AD203B41FA5}">
                      <a16:colId xmlns:a16="http://schemas.microsoft.com/office/drawing/2014/main" val="4075786678"/>
                    </a:ext>
                  </a:extLst>
                </a:gridCol>
                <a:gridCol w="1555332">
                  <a:extLst>
                    <a:ext uri="{9D8B030D-6E8A-4147-A177-3AD203B41FA5}">
                      <a16:colId xmlns:a16="http://schemas.microsoft.com/office/drawing/2014/main" val="1477148908"/>
                    </a:ext>
                  </a:extLst>
                </a:gridCol>
              </a:tblGrid>
              <a:tr h="38635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 cloud (No. of object point)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depth layer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Conventional M-WRP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MDR method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enhancement (%) 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81133"/>
                  </a:ext>
                </a:extLst>
              </a:tr>
              <a:tr h="4549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WRPs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(sec.)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WRPs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(sec.)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586041"/>
                  </a:ext>
                </a:extLst>
              </a:tr>
              <a:tr h="37181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 1,024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1 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35,263</a:t>
                      </a: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143.45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33.79</a:t>
                      </a:r>
                      <a:endParaRPr lang="en-US" sz="1400" b="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4773587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2 (84,549)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159.63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135.56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455317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3 (91,307)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197.60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279872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4 (96,105)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244.05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215.90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11.54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15978"/>
                  </a:ext>
                </a:extLst>
              </a:tr>
              <a:tr h="37181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 </a:t>
                      </a: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1 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35,263</a:t>
                      </a: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34.21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18998569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2 (84,549)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3334560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3 (91,307)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127.71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2726060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4 (96,105)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102.10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87.09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14.70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552239"/>
                  </a:ext>
                </a:extLst>
              </a:tr>
              <a:tr h="371817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 </a:t>
                      </a:r>
                      <a:r>
                        <a:rPr lang="en-US" sz="13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1 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35,263</a:t>
                      </a: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37.71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29.79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464402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2 (84,549)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36.29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5415377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3 (91,307)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58.45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15.69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918689"/>
                  </a:ext>
                </a:extLst>
              </a:tr>
              <a:tr h="371817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4 (96,105)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49.36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37.48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24.06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39679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64C21CD-3788-472B-B953-7BB1D18FFDF0}"/>
              </a:ext>
            </a:extLst>
          </p:cNvPr>
          <p:cNvSpPr/>
          <p:nvPr/>
        </p:nvSpPr>
        <p:spPr>
          <a:xfrm>
            <a:off x="713579" y="6405282"/>
            <a:ext cx="10764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Table 3. Summary of numerical simulations using conventional M-WRP and proposed MDR methods.</a:t>
            </a:r>
          </a:p>
        </p:txBody>
      </p:sp>
    </p:spTree>
    <p:extLst>
      <p:ext uri="{BB962C8B-B14F-4D97-AF65-F5344CB8AC3E}">
        <p14:creationId xmlns:p14="http://schemas.microsoft.com/office/powerpoint/2010/main" val="5900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Optical experiments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032745-4F6E-4137-9444-76DF33EA2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5" t="13011" r="14708" b="16499"/>
          <a:stretch/>
        </p:blipFill>
        <p:spPr>
          <a:xfrm rot="16200000">
            <a:off x="4579345" y="742526"/>
            <a:ext cx="1332880" cy="22952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11268-D500-49FB-B6FD-D6C6FBD4F3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t="11111" r="24309" b="30759"/>
          <a:stretch/>
        </p:blipFill>
        <p:spPr>
          <a:xfrm rot="16200000">
            <a:off x="6912832" y="749236"/>
            <a:ext cx="1332879" cy="22952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FE2775-BC4F-49E7-AEBE-1C9F669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t="12772" r="16287" b="22276"/>
          <a:stretch/>
        </p:blipFill>
        <p:spPr>
          <a:xfrm rot="16200000">
            <a:off x="9246315" y="749235"/>
            <a:ext cx="1332879" cy="2295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5EDD4D-AFC0-4471-B356-DC0DD9978033}"/>
              </a:ext>
            </a:extLst>
          </p:cNvPr>
          <p:cNvSpPr txBox="1"/>
          <p:nvPr/>
        </p:nvSpPr>
        <p:spPr>
          <a:xfrm>
            <a:off x="4098146" y="2539955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8E778-482C-4D43-A8E7-6925F32DFEE5}"/>
              </a:ext>
            </a:extLst>
          </p:cNvPr>
          <p:cNvSpPr txBox="1"/>
          <p:nvPr/>
        </p:nvSpPr>
        <p:spPr>
          <a:xfrm>
            <a:off x="6440731" y="2539955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79E54-6BE4-42B8-8D9C-7FBDCB0C2789}"/>
              </a:ext>
            </a:extLst>
          </p:cNvPr>
          <p:cNvSpPr txBox="1"/>
          <p:nvPr/>
        </p:nvSpPr>
        <p:spPr>
          <a:xfrm>
            <a:off x="8765114" y="2541268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C3AB5-3AEA-4B52-9525-E9B1E559E4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78" t="18839" r="28999" b="39594"/>
          <a:stretch/>
        </p:blipFill>
        <p:spPr>
          <a:xfrm rot="16200000">
            <a:off x="6921562" y="2413674"/>
            <a:ext cx="1328825" cy="2295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81DE5-E465-481F-9E8C-AA808070EF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7" t="21424" r="27094" b="22141"/>
          <a:stretch/>
        </p:blipFill>
        <p:spPr>
          <a:xfrm rot="16200000">
            <a:off x="4573593" y="2429248"/>
            <a:ext cx="1328826" cy="2279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92C3A-986E-44B7-9E8C-ACDF838C7D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81" t="22387" r="25326" b="26298"/>
          <a:stretch/>
        </p:blipFill>
        <p:spPr>
          <a:xfrm rot="16200000">
            <a:off x="9226280" y="2453087"/>
            <a:ext cx="1321026" cy="2224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5DB09E-0A77-4B39-B89E-4590686856BD}"/>
              </a:ext>
            </a:extLst>
          </p:cNvPr>
          <p:cNvSpPr txBox="1"/>
          <p:nvPr/>
        </p:nvSpPr>
        <p:spPr>
          <a:xfrm>
            <a:off x="4095750" y="4233520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37A72-2B65-4A16-A544-E0C236D68C1A}"/>
              </a:ext>
            </a:extLst>
          </p:cNvPr>
          <p:cNvSpPr txBox="1"/>
          <p:nvPr/>
        </p:nvSpPr>
        <p:spPr>
          <a:xfrm>
            <a:off x="6438335" y="4233520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08BEA-7F4B-4B7F-A8FD-B2578203D3F8}"/>
              </a:ext>
            </a:extLst>
          </p:cNvPr>
          <p:cNvSpPr txBox="1"/>
          <p:nvPr/>
        </p:nvSpPr>
        <p:spPr>
          <a:xfrm>
            <a:off x="8762718" y="4245399"/>
            <a:ext cx="22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82422C-2071-4E7B-BBBB-2F7411B987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4593350"/>
            <a:ext cx="2272017" cy="1639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82039-4287-403D-AA73-60AC760595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82"/>
          <a:stretch/>
        </p:blipFill>
        <p:spPr>
          <a:xfrm>
            <a:off x="6442405" y="4593350"/>
            <a:ext cx="2272016" cy="1639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B080CE-2337-4484-AD3F-7BD40353C7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" r="481"/>
          <a:stretch/>
        </p:blipFill>
        <p:spPr>
          <a:xfrm>
            <a:off x="8772275" y="4593350"/>
            <a:ext cx="2224242" cy="1636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2A366B-4558-4F6B-87F8-F3C5209F8BDF}"/>
              </a:ext>
            </a:extLst>
          </p:cNvPr>
          <p:cNvSpPr txBox="1"/>
          <p:nvPr/>
        </p:nvSpPr>
        <p:spPr>
          <a:xfrm>
            <a:off x="4105015" y="6229609"/>
            <a:ext cx="222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BACBD-0E2D-45B1-B3C7-07579F4A77E6}"/>
              </a:ext>
            </a:extLst>
          </p:cNvPr>
          <p:cNvSpPr txBox="1"/>
          <p:nvPr/>
        </p:nvSpPr>
        <p:spPr>
          <a:xfrm>
            <a:off x="6447600" y="6229609"/>
            <a:ext cx="222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5BE9-E9F1-4613-B1B8-04FB53E11929}"/>
              </a:ext>
            </a:extLst>
          </p:cNvPr>
          <p:cNvSpPr txBox="1"/>
          <p:nvPr/>
        </p:nvSpPr>
        <p:spPr>
          <a:xfrm>
            <a:off x="8771983" y="6241488"/>
            <a:ext cx="222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4D8622-482F-48B3-B0E8-AFFF98BA0636}"/>
              </a:ext>
            </a:extLst>
          </p:cNvPr>
          <p:cNvSpPr/>
          <p:nvPr/>
        </p:nvSpPr>
        <p:spPr>
          <a:xfrm>
            <a:off x="4973882" y="3166700"/>
            <a:ext cx="486507" cy="42973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6D5AFF-C698-4F58-9741-71B8BFB37AD4}"/>
              </a:ext>
            </a:extLst>
          </p:cNvPr>
          <p:cNvSpPr/>
          <p:nvPr/>
        </p:nvSpPr>
        <p:spPr>
          <a:xfrm>
            <a:off x="8111105" y="3377812"/>
            <a:ext cx="486507" cy="42973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D4B4EF-9614-4218-B7C5-87F15C95E28D}"/>
              </a:ext>
            </a:extLst>
          </p:cNvPr>
          <p:cNvSpPr/>
          <p:nvPr/>
        </p:nvSpPr>
        <p:spPr>
          <a:xfrm>
            <a:off x="8970523" y="2941676"/>
            <a:ext cx="486507" cy="42973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F87833-4261-45CD-9675-344C1DD8F549}"/>
              </a:ext>
            </a:extLst>
          </p:cNvPr>
          <p:cNvSpPr/>
          <p:nvPr/>
        </p:nvSpPr>
        <p:spPr>
          <a:xfrm>
            <a:off x="4105015" y="5159983"/>
            <a:ext cx="746754" cy="103058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519290-2261-4D50-B454-2DE73C3963D3}"/>
              </a:ext>
            </a:extLst>
          </p:cNvPr>
          <p:cNvSpPr/>
          <p:nvPr/>
        </p:nvSpPr>
        <p:spPr>
          <a:xfrm>
            <a:off x="9546295" y="5056475"/>
            <a:ext cx="486507" cy="42973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E44EDB-4727-459A-9F22-F0386BE26379}"/>
              </a:ext>
            </a:extLst>
          </p:cNvPr>
          <p:cNvSpPr/>
          <p:nvPr/>
        </p:nvSpPr>
        <p:spPr>
          <a:xfrm>
            <a:off x="8007267" y="4691863"/>
            <a:ext cx="575312" cy="1013993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8DC45-2BA7-4E29-A3DF-6B594298757F}"/>
              </a:ext>
            </a:extLst>
          </p:cNvPr>
          <p:cNvSpPr/>
          <p:nvPr/>
        </p:nvSpPr>
        <p:spPr>
          <a:xfrm>
            <a:off x="367591" y="2277523"/>
            <a:ext cx="3592162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11. Monochromatic a) red, b) green, c) and blue images of Scene 1, full-color reconstructed images of Scene 1 focused on the d) cactus, e) toy, f) and hen. Full-color reconstructed images of Scene 2 focused on the g) cube, h) cup,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book, at 1,024 × 1,024 resolution, using the proposed MDR method.</a:t>
            </a:r>
          </a:p>
        </p:txBody>
      </p:sp>
    </p:spTree>
    <p:extLst>
      <p:ext uri="{BB962C8B-B14F-4D97-AF65-F5344CB8AC3E}">
        <p14:creationId xmlns:p14="http://schemas.microsoft.com/office/powerpoint/2010/main" val="28358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15</a:t>
            </a:fld>
            <a:endParaRPr lang="en-US" dirty="0"/>
          </a:p>
        </p:txBody>
      </p: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C5E04416-D6A1-4495-B34C-39DC5B068F3C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D4C787-3065-42F2-A9F2-D2B064CC51A6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16E18-DA10-4B48-966C-CB648DC71C84}"/>
              </a:ext>
            </a:extLst>
          </p:cNvPr>
          <p:cNvSpPr txBox="1"/>
          <p:nvPr/>
        </p:nvSpPr>
        <p:spPr>
          <a:xfrm>
            <a:off x="506094" y="1422399"/>
            <a:ext cx="6951982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WRP is optimized by restricting the distance between the farthest depth layers and the WRP.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full-colour hologram is proven by numerical simulation of real objects, and optical experiments.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conventional M-WRP method, proposed MDR method is capable of around 12~34% faster hologram generation. 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445F9F-31E5-4AFB-AB2B-E9E5AF1B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1593"/>
            <a:ext cx="12191999" cy="1400530"/>
          </a:xfrm>
        </p:spPr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 you! </a:t>
            </a:r>
          </a:p>
        </p:txBody>
      </p:sp>
      <p:sp>
        <p:nvSpPr>
          <p:cNvPr id="34" name="Slide Number Placeholder 20">
            <a:extLst>
              <a:ext uri="{FF2B5EF4-FFF2-40B4-BE49-F238E27FC236}">
                <a16:creationId xmlns:a16="http://schemas.microsoft.com/office/drawing/2014/main" id="{42CECF76-18BA-4291-8A24-C3228EA1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92" y="2307103"/>
            <a:ext cx="3055744" cy="191320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09" y="1645920"/>
            <a:ext cx="6260799" cy="4470821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(Multiple) </a:t>
            </a:r>
            <a:r>
              <a:rPr lang="en-US" dirty="0" err="1"/>
              <a:t>Wavefront</a:t>
            </a:r>
            <a:r>
              <a:rPr lang="en-US" dirty="0"/>
              <a:t> Recoding Plane method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Proposed max-depth-range (MDR) method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Results and </a:t>
            </a:r>
            <a:r>
              <a:rPr lang="en-US"/>
              <a:t>Summary </a:t>
            </a:r>
            <a:endParaRPr lang="en-US" dirty="0"/>
          </a:p>
        </p:txBody>
      </p:sp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  <p:pic>
        <p:nvPicPr>
          <p:cNvPr id="7" name="Graphic 4" descr="Brain in head">
            <a:extLst>
              <a:ext uri="{FF2B5EF4-FFF2-40B4-BE49-F238E27FC236}">
                <a16:creationId xmlns:a16="http://schemas.microsoft.com/office/drawing/2014/main" id="{4C85B19D-C1DB-4D9E-8426-1A15DFCFD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2437" y="7222987"/>
            <a:ext cx="838694" cy="8386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5CC9C-0588-4CC5-B40F-F03E23CC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sz="2500" dirty="0"/>
              <a:t>Point cloud of real scenes with multiple objects =&gt; discreet distance between WRP and the farthest depth layer in a depth-range </a:t>
            </a:r>
          </a:p>
          <a:p>
            <a:pPr lvl="1"/>
            <a:r>
              <a:rPr lang="en-US" sz="2300" dirty="0"/>
              <a:t>Long computational time</a:t>
            </a:r>
          </a:p>
          <a:p>
            <a:pPr lvl="1"/>
            <a:r>
              <a:rPr lang="en-US" sz="2300" dirty="0"/>
              <a:t>Non- uniformity in color</a:t>
            </a:r>
          </a:p>
        </p:txBody>
      </p:sp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9392A9D-3779-44A8-A237-8569B6360B6D}"/>
              </a:ext>
            </a:extLst>
          </p:cNvPr>
          <p:cNvSpPr/>
          <p:nvPr/>
        </p:nvSpPr>
        <p:spPr>
          <a:xfrm>
            <a:off x="5170490" y="3756210"/>
            <a:ext cx="4429122" cy="600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BD47-3099-4013-B02F-F718BFBE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3" y="299940"/>
            <a:ext cx="8014916" cy="725991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Wavefront</a:t>
            </a:r>
            <a:r>
              <a:rPr lang="en-US" sz="2800" b="1" dirty="0">
                <a:solidFill>
                  <a:schemeClr val="bg1"/>
                </a:solidFill>
              </a:rPr>
              <a:t> recording plane (WRP) method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10AAFE0-9C9C-44A4-BBF4-25A02B9FA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032671"/>
              </p:ext>
            </p:extLst>
          </p:nvPr>
        </p:nvGraphicFramePr>
        <p:xfrm>
          <a:off x="1104900" y="3525138"/>
          <a:ext cx="265009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Equation" r:id="rId4" imgW="1879560" imgH="545760" progId="Equation.DSMT4">
                  <p:embed/>
                </p:oleObj>
              </mc:Choice>
              <mc:Fallback>
                <p:oleObj name="Equation" r:id="rId4" imgW="1879560" imgH="5457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10AAFE0-9C9C-44A4-BBF4-25A02B9FA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3525138"/>
                        <a:ext cx="265009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4BF300-28A7-4153-AEFB-C32BF4E5FD07}"/>
              </a:ext>
            </a:extLst>
          </p:cNvPr>
          <p:cNvSpPr txBox="1"/>
          <p:nvPr/>
        </p:nvSpPr>
        <p:spPr>
          <a:xfrm>
            <a:off x="4129679" y="3621017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Equation. 1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A21711F-CB44-40D8-B031-DA00678A62C8}"/>
              </a:ext>
            </a:extLst>
          </p:cNvPr>
          <p:cNvSpPr txBox="1"/>
          <p:nvPr/>
        </p:nvSpPr>
        <p:spPr>
          <a:xfrm>
            <a:off x="4129679" y="5045243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Equation. 2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8D50C1-3102-4541-A0A7-D2349E07A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835238"/>
              </p:ext>
            </p:extLst>
          </p:nvPr>
        </p:nvGraphicFramePr>
        <p:xfrm>
          <a:off x="1104900" y="4562043"/>
          <a:ext cx="1895475" cy="966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Equation" r:id="rId6" imgW="1752480" imgH="723600" progId="Equation.DSMT4">
                  <p:embed/>
                </p:oleObj>
              </mc:Choice>
              <mc:Fallback>
                <p:oleObj name="Equation" r:id="rId6" imgW="1752480" imgH="723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38D50C1-3102-4541-A0A7-D2349E07A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4562043"/>
                        <a:ext cx="1895475" cy="9664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EC0CDD36-7DDA-40CE-9C28-9B6C2946612B}"/>
              </a:ext>
            </a:extLst>
          </p:cNvPr>
          <p:cNvCxnSpPr/>
          <p:nvPr/>
        </p:nvCxnSpPr>
        <p:spPr>
          <a:xfrm flipV="1">
            <a:off x="8459625" y="5777786"/>
            <a:ext cx="2310912" cy="11811"/>
          </a:xfrm>
          <a:prstGeom prst="line">
            <a:avLst/>
          </a:prstGeom>
          <a:noFill/>
          <a:ln w="28575" cmpd="tri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9" name="TextBox 528">
            <a:extLst>
              <a:ext uri="{FF2B5EF4-FFF2-40B4-BE49-F238E27FC236}">
                <a16:creationId xmlns:a16="http://schemas.microsoft.com/office/drawing/2014/main" id="{52EF76C8-57B6-4BD0-A253-14DE242EAA60}"/>
              </a:ext>
            </a:extLst>
          </p:cNvPr>
          <p:cNvSpPr txBox="1"/>
          <p:nvPr/>
        </p:nvSpPr>
        <p:spPr>
          <a:xfrm>
            <a:off x="10115736" y="3888869"/>
            <a:ext cx="696744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Diffraction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E912F4-B62F-4D2D-9B49-115BA2322173}"/>
              </a:ext>
            </a:extLst>
          </p:cNvPr>
          <p:cNvCxnSpPr/>
          <p:nvPr/>
        </p:nvCxnSpPr>
        <p:spPr>
          <a:xfrm flipV="1">
            <a:off x="8423791" y="4567401"/>
            <a:ext cx="2310912" cy="11811"/>
          </a:xfrm>
          <a:prstGeom prst="line">
            <a:avLst/>
          </a:prstGeom>
          <a:noFill/>
          <a:ln w="28575" cmpd="tri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A509CF-450F-48AB-B64A-DCE97D0C62E4}"/>
              </a:ext>
            </a:extLst>
          </p:cNvPr>
          <p:cNvSpPr txBox="1"/>
          <p:nvPr/>
        </p:nvSpPr>
        <p:spPr>
          <a:xfrm>
            <a:off x="8454958" y="4378160"/>
            <a:ext cx="34351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WRP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669083-7344-4B36-B8F3-7668F57F5315}"/>
              </a:ext>
            </a:extLst>
          </p:cNvPr>
          <p:cNvCxnSpPr>
            <a:cxnSpLocks/>
          </p:cNvCxnSpPr>
          <p:nvPr/>
        </p:nvCxnSpPr>
        <p:spPr>
          <a:xfrm flipH="1">
            <a:off x="8454958" y="2538513"/>
            <a:ext cx="1038960" cy="32392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582973-6C40-4965-9A24-03A48D86157C}"/>
              </a:ext>
            </a:extLst>
          </p:cNvPr>
          <p:cNvCxnSpPr>
            <a:cxnSpLocks/>
          </p:cNvCxnSpPr>
          <p:nvPr/>
        </p:nvCxnSpPr>
        <p:spPr>
          <a:xfrm>
            <a:off x="9501307" y="2538513"/>
            <a:ext cx="1269230" cy="32392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TextBox 529">
            <a:extLst>
              <a:ext uri="{FF2B5EF4-FFF2-40B4-BE49-F238E27FC236}">
                <a16:creationId xmlns:a16="http://schemas.microsoft.com/office/drawing/2014/main" id="{95CCA9D7-3D1E-4B8C-B7BD-77D28DCC6F5F}"/>
              </a:ext>
            </a:extLst>
          </p:cNvPr>
          <p:cNvSpPr txBox="1"/>
          <p:nvPr/>
        </p:nvSpPr>
        <p:spPr>
          <a:xfrm>
            <a:off x="8467414" y="5821666"/>
            <a:ext cx="41518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CGH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166466-35D7-4148-8784-A5E7591C1116}"/>
              </a:ext>
            </a:extLst>
          </p:cNvPr>
          <p:cNvCxnSpPr>
            <a:cxnSpLocks/>
            <a:stCxn id="20" idx="4"/>
            <a:endCxn id="16" idx="0"/>
          </p:cNvCxnSpPr>
          <p:nvPr/>
        </p:nvCxnSpPr>
        <p:spPr>
          <a:xfrm>
            <a:off x="9501307" y="2529299"/>
            <a:ext cx="31086" cy="20440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6EDE2E-BF86-4162-A26A-7497256AB34D}"/>
              </a:ext>
            </a:extLst>
          </p:cNvPr>
          <p:cNvSpPr/>
          <p:nvPr/>
        </p:nvSpPr>
        <p:spPr>
          <a:xfrm>
            <a:off x="8829637" y="4549096"/>
            <a:ext cx="1443047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8B597-F81D-43D9-BCB3-E15A64E32FF3}"/>
              </a:ext>
            </a:extLst>
          </p:cNvPr>
          <p:cNvSpPr txBox="1"/>
          <p:nvPr/>
        </p:nvSpPr>
        <p:spPr>
          <a:xfrm>
            <a:off x="9032897" y="4573306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Active Area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02C2C5-02A4-4FED-A7C1-77D69CE0DA99}"/>
              </a:ext>
            </a:extLst>
          </p:cNvPr>
          <p:cNvSpPr txBox="1"/>
          <p:nvPr/>
        </p:nvSpPr>
        <p:spPr>
          <a:xfrm>
            <a:off x="9459337" y="3790116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R</a:t>
            </a:r>
            <a:r>
              <a:rPr lang="en-US" sz="1200" baseline="-25000" dirty="0" err="1">
                <a:solidFill>
                  <a:schemeClr val="bg1"/>
                </a:solidFill>
              </a:rPr>
              <a:t>j</a:t>
            </a:r>
            <a:endParaRPr lang="en-US" sz="1100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75BEF-B578-4CE4-8C24-42FFB102E373}"/>
              </a:ext>
            </a:extLst>
          </p:cNvPr>
          <p:cNvSpPr txBox="1"/>
          <p:nvPr/>
        </p:nvSpPr>
        <p:spPr>
          <a:xfrm>
            <a:off x="7684588" y="6108274"/>
            <a:ext cx="3706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1. Schematic diagram of single WRP method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9AD491-5867-4CD6-B78B-B1AD6E0E77B2}"/>
              </a:ext>
            </a:extLst>
          </p:cNvPr>
          <p:cNvSpPr/>
          <p:nvPr/>
        </p:nvSpPr>
        <p:spPr>
          <a:xfrm>
            <a:off x="8519069" y="1353795"/>
            <a:ext cx="1964476" cy="117550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60452-5540-4BD7-941D-59DAFB3CE7D2}"/>
              </a:ext>
            </a:extLst>
          </p:cNvPr>
          <p:cNvSpPr txBox="1"/>
          <p:nvPr/>
        </p:nvSpPr>
        <p:spPr>
          <a:xfrm>
            <a:off x="8912668" y="1814526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Point cloud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6D8E82-8E90-4912-9534-D9896C737233}"/>
              </a:ext>
            </a:extLst>
          </p:cNvPr>
          <p:cNvSpPr txBox="1"/>
          <p:nvPr/>
        </p:nvSpPr>
        <p:spPr>
          <a:xfrm>
            <a:off x="438150" y="6565349"/>
            <a:ext cx="11468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900" dirty="0">
                <a:solidFill>
                  <a:schemeClr val="bg1"/>
                </a:solidFill>
              </a:rPr>
              <a:t>1. Tomoyoshi </a:t>
            </a:r>
            <a:r>
              <a:rPr lang="en-US" sz="900" dirty="0" err="1">
                <a:solidFill>
                  <a:schemeClr val="bg1"/>
                </a:solidFill>
              </a:rPr>
              <a:t>Shimobaba</a:t>
            </a:r>
            <a:r>
              <a:rPr lang="en-US" sz="900" dirty="0">
                <a:solidFill>
                  <a:schemeClr val="bg1"/>
                </a:solidFill>
              </a:rPr>
              <a:t>, Nobuyuki Masuda, and Tomoyoshi Ito, "Simple and fast calculation algorithm for computer-generated hologram with </a:t>
            </a:r>
            <a:r>
              <a:rPr lang="en-US" sz="900" dirty="0" err="1">
                <a:solidFill>
                  <a:schemeClr val="bg1"/>
                </a:solidFill>
              </a:rPr>
              <a:t>wavefront</a:t>
            </a:r>
            <a:r>
              <a:rPr lang="en-US" sz="900" dirty="0">
                <a:solidFill>
                  <a:schemeClr val="bg1"/>
                </a:solidFill>
              </a:rPr>
              <a:t> recording plane," Opt. Lett. 34, 3133-3135 (2009)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092814E-6F74-40B9-8F01-D5A3453D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4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501" y="1186894"/>
            <a:ext cx="7636601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calculates CGH in the following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Information from each object point is calculated onto the WRP, using equation 1.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 wave from WRP is diffracted to CGH based on Fresnel diffraction[1]</a:t>
            </a:r>
          </a:p>
        </p:txBody>
      </p:sp>
    </p:spTree>
    <p:extLst>
      <p:ext uri="{BB962C8B-B14F-4D97-AF65-F5344CB8AC3E}">
        <p14:creationId xmlns:p14="http://schemas.microsoft.com/office/powerpoint/2010/main" val="27367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0"/>
            <a:ext cx="9259643" cy="72599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Conventional Multiple </a:t>
            </a:r>
            <a:r>
              <a:rPr lang="en-US" sz="2800" b="1" dirty="0" err="1">
                <a:solidFill>
                  <a:schemeClr val="bg1"/>
                </a:solidFill>
              </a:rPr>
              <a:t>Wavefront</a:t>
            </a:r>
            <a:r>
              <a:rPr lang="en-US" sz="2800" b="1" dirty="0">
                <a:solidFill>
                  <a:schemeClr val="bg1"/>
                </a:solidFill>
              </a:rPr>
              <a:t> recording plane (M-WRP) method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BD181C-2627-4E14-A2E4-1091DC239B88}"/>
              </a:ext>
            </a:extLst>
          </p:cNvPr>
          <p:cNvGrpSpPr/>
          <p:nvPr/>
        </p:nvGrpSpPr>
        <p:grpSpPr>
          <a:xfrm>
            <a:off x="3749919" y="1859099"/>
            <a:ext cx="4021106" cy="3951877"/>
            <a:chOff x="6598042" y="1717440"/>
            <a:chExt cx="4657451" cy="412904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63E0CB7-D841-4929-9CE9-BE3C37617455}"/>
                </a:ext>
              </a:extLst>
            </p:cNvPr>
            <p:cNvCxnSpPr/>
            <p:nvPr/>
          </p:nvCxnSpPr>
          <p:spPr>
            <a:xfrm flipV="1">
              <a:off x="8246229" y="1749666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9" name="Left Brace 238">
              <a:extLst>
                <a:ext uri="{FF2B5EF4-FFF2-40B4-BE49-F238E27FC236}">
                  <a16:creationId xmlns:a16="http://schemas.microsoft.com/office/drawing/2014/main" id="{0426907C-8B73-47A5-9E05-FF86FDB04CDE}"/>
                </a:ext>
              </a:extLst>
            </p:cNvPr>
            <p:cNvSpPr/>
            <p:nvPr/>
          </p:nvSpPr>
          <p:spPr>
            <a:xfrm>
              <a:off x="8031381" y="1717440"/>
              <a:ext cx="206201" cy="1401302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F763187-0D21-4752-8E40-EE90D313BFB9}"/>
                </a:ext>
              </a:extLst>
            </p:cNvPr>
            <p:cNvSpPr/>
            <p:nvPr/>
          </p:nvSpPr>
          <p:spPr>
            <a:xfrm flipV="1">
              <a:off x="10016516" y="1733297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97F0FFE-43DD-4D22-AC9E-806857E88BC2}"/>
                </a:ext>
              </a:extLst>
            </p:cNvPr>
            <p:cNvCxnSpPr/>
            <p:nvPr/>
          </p:nvCxnSpPr>
          <p:spPr>
            <a:xfrm flipV="1">
              <a:off x="8246229" y="1918052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CC51E82-C012-4EB9-B70D-F6D191C1F24A}"/>
                </a:ext>
              </a:extLst>
            </p:cNvPr>
            <p:cNvCxnSpPr/>
            <p:nvPr/>
          </p:nvCxnSpPr>
          <p:spPr>
            <a:xfrm flipV="1">
              <a:off x="8239312" y="3563101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28EEB14-704B-4A46-9C46-629DD9F489C4}"/>
                </a:ext>
              </a:extLst>
            </p:cNvPr>
            <p:cNvCxnSpPr/>
            <p:nvPr/>
          </p:nvCxnSpPr>
          <p:spPr>
            <a:xfrm flipV="1">
              <a:off x="8239478" y="4116909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1611BD4-A7A9-4D17-AD50-3F1476BF5EA0}"/>
                </a:ext>
              </a:extLst>
            </p:cNvPr>
            <p:cNvCxnSpPr/>
            <p:nvPr/>
          </p:nvCxnSpPr>
          <p:spPr>
            <a:xfrm flipV="1">
              <a:off x="8239821" y="4654563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07BD5AF-EDC7-4448-ACED-2ACCD7D674B2}"/>
                </a:ext>
              </a:extLst>
            </p:cNvPr>
            <p:cNvSpPr/>
            <p:nvPr/>
          </p:nvSpPr>
          <p:spPr>
            <a:xfrm flipV="1">
              <a:off x="8303071" y="4638335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AF9EEB0-950B-4AAE-B2DB-D1D55CECCB0B}"/>
                </a:ext>
              </a:extLst>
            </p:cNvPr>
            <p:cNvSpPr/>
            <p:nvPr/>
          </p:nvSpPr>
          <p:spPr>
            <a:xfrm flipV="1">
              <a:off x="8439247" y="4638335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F41FF86-E8C2-43BB-889B-BD954E3E7CAC}"/>
                </a:ext>
              </a:extLst>
            </p:cNvPr>
            <p:cNvCxnSpPr/>
            <p:nvPr/>
          </p:nvCxnSpPr>
          <p:spPr>
            <a:xfrm flipV="1">
              <a:off x="8239821" y="4486179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1FC9B5B-926C-4796-B7F1-0C7B784A7D2C}"/>
                </a:ext>
              </a:extLst>
            </p:cNvPr>
            <p:cNvCxnSpPr/>
            <p:nvPr/>
          </p:nvCxnSpPr>
          <p:spPr>
            <a:xfrm flipV="1">
              <a:off x="8239478" y="4329437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8F91073-A507-4D10-8E8B-C94F03C5B462}"/>
                </a:ext>
              </a:extLst>
            </p:cNvPr>
            <p:cNvSpPr/>
            <p:nvPr/>
          </p:nvSpPr>
          <p:spPr>
            <a:xfrm flipV="1">
              <a:off x="10259591" y="4305216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777FD724-1024-459B-86F0-DEA5B79B65F5}"/>
                </a:ext>
              </a:extLst>
            </p:cNvPr>
            <p:cNvSpPr/>
            <p:nvPr/>
          </p:nvSpPr>
          <p:spPr>
            <a:xfrm flipV="1">
              <a:off x="8994677" y="4093859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B139FE6-65E2-4A0C-8FCB-D0EFD0696A86}"/>
                </a:ext>
              </a:extLst>
            </p:cNvPr>
            <p:cNvCxnSpPr/>
            <p:nvPr/>
          </p:nvCxnSpPr>
          <p:spPr>
            <a:xfrm flipV="1">
              <a:off x="8239312" y="3895514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15326DB8-6E84-4C27-9316-DCB160D70E24}"/>
                </a:ext>
              </a:extLst>
            </p:cNvPr>
            <p:cNvSpPr/>
            <p:nvPr/>
          </p:nvSpPr>
          <p:spPr>
            <a:xfrm flipV="1">
              <a:off x="9152930" y="3868540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0F43146-C7E7-4E5F-BF62-804098EFE597}"/>
                </a:ext>
              </a:extLst>
            </p:cNvPr>
            <p:cNvSpPr/>
            <p:nvPr/>
          </p:nvSpPr>
          <p:spPr>
            <a:xfrm flipV="1">
              <a:off x="10396488" y="3851351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3ACE1F9-19EA-4D76-87A4-F1284612B9F6}"/>
                </a:ext>
              </a:extLst>
            </p:cNvPr>
            <p:cNvCxnSpPr/>
            <p:nvPr/>
          </p:nvCxnSpPr>
          <p:spPr>
            <a:xfrm flipV="1">
              <a:off x="8239312" y="3727127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D1C5778-A8AA-45A9-9066-CE396FACFF9C}"/>
                </a:ext>
              </a:extLst>
            </p:cNvPr>
            <p:cNvSpPr/>
            <p:nvPr/>
          </p:nvSpPr>
          <p:spPr>
            <a:xfrm flipV="1">
              <a:off x="9291740" y="3701465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27DA54A-95A1-4364-9DA1-3A46DFBF88B0}"/>
                </a:ext>
              </a:extLst>
            </p:cNvPr>
            <p:cNvSpPr/>
            <p:nvPr/>
          </p:nvSpPr>
          <p:spPr>
            <a:xfrm flipV="1">
              <a:off x="9427917" y="3701465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547D3C5-944B-4ECF-9060-38CBEFF9BEDC}"/>
                </a:ext>
              </a:extLst>
            </p:cNvPr>
            <p:cNvSpPr/>
            <p:nvPr/>
          </p:nvSpPr>
          <p:spPr>
            <a:xfrm flipV="1">
              <a:off x="8577882" y="4469114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FCD3142-903C-4EA7-A9A4-0BA0622237F2}"/>
                </a:ext>
              </a:extLst>
            </p:cNvPr>
            <p:cNvSpPr/>
            <p:nvPr/>
          </p:nvSpPr>
          <p:spPr>
            <a:xfrm flipV="1">
              <a:off x="8714058" y="4469114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8C756BC-0C8F-44AB-A1F3-E02FC51A99F9}"/>
                </a:ext>
              </a:extLst>
            </p:cNvPr>
            <p:cNvCxnSpPr/>
            <p:nvPr/>
          </p:nvCxnSpPr>
          <p:spPr>
            <a:xfrm flipV="1">
              <a:off x="8237582" y="2587728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E610BBD-97B8-4DA3-9636-D57C20E4A3A2}"/>
                </a:ext>
              </a:extLst>
            </p:cNvPr>
            <p:cNvCxnSpPr/>
            <p:nvPr/>
          </p:nvCxnSpPr>
          <p:spPr>
            <a:xfrm flipV="1">
              <a:off x="8237748" y="3232987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BF9C2F23-23D4-44C4-A9B6-993DCFA13F96}"/>
                </a:ext>
              </a:extLst>
            </p:cNvPr>
            <p:cNvGrpSpPr/>
            <p:nvPr/>
          </p:nvGrpSpPr>
          <p:grpSpPr>
            <a:xfrm>
              <a:off x="9552613" y="2543255"/>
              <a:ext cx="207845" cy="63570"/>
              <a:chOff x="755184" y="3421002"/>
              <a:chExt cx="79555" cy="27432"/>
            </a:xfrm>
            <a:solidFill>
              <a:schemeClr val="bg1"/>
            </a:solidFill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73390662-A6DE-45E0-B725-D0E660A83BA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E989C7A-B4C2-40B2-9380-892C3E98C3F6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DB33D33-ADE5-4F97-90E2-F1F4F3794D76}"/>
                </a:ext>
              </a:extLst>
            </p:cNvPr>
            <p:cNvCxnSpPr/>
            <p:nvPr/>
          </p:nvCxnSpPr>
          <p:spPr>
            <a:xfrm flipV="1">
              <a:off x="8237582" y="3080172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DC3F4E8-2B1C-4182-A29E-FBD7478F3309}"/>
                </a:ext>
              </a:extLst>
            </p:cNvPr>
            <p:cNvSpPr/>
            <p:nvPr/>
          </p:nvSpPr>
          <p:spPr>
            <a:xfrm flipV="1">
              <a:off x="10394760" y="3036009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3B46F3D-87F6-45BF-817F-E8EEE1EFEE3E}"/>
                </a:ext>
              </a:extLst>
            </p:cNvPr>
            <p:cNvCxnSpPr/>
            <p:nvPr/>
          </p:nvCxnSpPr>
          <p:spPr>
            <a:xfrm flipV="1">
              <a:off x="8237582" y="2751755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62565B4-CAE0-42EB-A05F-70E5F6E18437}"/>
                </a:ext>
              </a:extLst>
            </p:cNvPr>
            <p:cNvSpPr/>
            <p:nvPr/>
          </p:nvSpPr>
          <p:spPr>
            <a:xfrm flipV="1">
              <a:off x="9426189" y="2726093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AA5957F-08DE-4231-9657-7A780C270CA7}"/>
                </a:ext>
              </a:extLst>
            </p:cNvPr>
            <p:cNvCxnSpPr/>
            <p:nvPr/>
          </p:nvCxnSpPr>
          <p:spPr>
            <a:xfrm flipV="1">
              <a:off x="8237582" y="2419342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60B5938-AB4A-4687-B113-6B6040F8FE4D}"/>
                </a:ext>
              </a:extLst>
            </p:cNvPr>
            <p:cNvSpPr/>
            <p:nvPr/>
          </p:nvSpPr>
          <p:spPr>
            <a:xfrm flipV="1">
              <a:off x="9820127" y="2379448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B479006-B1D1-432F-92B0-6986832D0EBE}"/>
                </a:ext>
              </a:extLst>
            </p:cNvPr>
            <p:cNvSpPr/>
            <p:nvPr/>
          </p:nvSpPr>
          <p:spPr>
            <a:xfrm flipV="1">
              <a:off x="10282151" y="2379227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08D4FF0-492C-4D88-9905-858D4DD8F332}"/>
                </a:ext>
              </a:extLst>
            </p:cNvPr>
            <p:cNvCxnSpPr/>
            <p:nvPr/>
          </p:nvCxnSpPr>
          <p:spPr>
            <a:xfrm flipV="1">
              <a:off x="8237582" y="2270121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0A4E32C-E11D-4F6F-BD40-B62C3EBB08E5}"/>
                </a:ext>
              </a:extLst>
            </p:cNvPr>
            <p:cNvSpPr/>
            <p:nvPr/>
          </p:nvSpPr>
          <p:spPr>
            <a:xfrm flipV="1">
              <a:off x="10157727" y="2230003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F3E27D9-0041-40D1-ADB6-97CA89CD2AE2}"/>
                </a:ext>
              </a:extLst>
            </p:cNvPr>
            <p:cNvSpPr/>
            <p:nvPr/>
          </p:nvSpPr>
          <p:spPr>
            <a:xfrm flipV="1">
              <a:off x="9836241" y="3539380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B86BD0D-0B6B-4E03-85B0-2573FDA391C7}"/>
                </a:ext>
              </a:extLst>
            </p:cNvPr>
            <p:cNvSpPr/>
            <p:nvPr/>
          </p:nvSpPr>
          <p:spPr>
            <a:xfrm flipV="1">
              <a:off x="9944689" y="3197088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C572964-FC70-4CDD-92AA-3056EA20BFAA}"/>
                </a:ext>
              </a:extLst>
            </p:cNvPr>
            <p:cNvSpPr txBox="1"/>
            <p:nvPr/>
          </p:nvSpPr>
          <p:spPr>
            <a:xfrm>
              <a:off x="6598042" y="2242479"/>
              <a:ext cx="1412245" cy="385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Depth-range </a:t>
              </a:r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( 8 depth layers)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0D055D4F-F2F0-41BC-82D1-DA08C5D22C4D}"/>
                </a:ext>
              </a:extLst>
            </p:cNvPr>
            <p:cNvGrpSpPr/>
            <p:nvPr/>
          </p:nvGrpSpPr>
          <p:grpSpPr>
            <a:xfrm>
              <a:off x="9561260" y="1873580"/>
              <a:ext cx="207845" cy="63570"/>
              <a:chOff x="755184" y="3421002"/>
              <a:chExt cx="79555" cy="27432"/>
            </a:xfrm>
            <a:solidFill>
              <a:schemeClr val="bg1"/>
            </a:solidFill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92CE268-AC3B-406E-8EA8-0DD13CE7649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154AAE24-0D93-46FD-A6F2-AA788F69320B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01C24CF-D23F-4AE2-9817-48B80489F124}"/>
                </a:ext>
              </a:extLst>
            </p:cNvPr>
            <p:cNvCxnSpPr/>
            <p:nvPr/>
          </p:nvCxnSpPr>
          <p:spPr>
            <a:xfrm flipV="1">
              <a:off x="8246229" y="2082079"/>
              <a:ext cx="2310912" cy="118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E738C76-97E5-4F49-9824-CD1C0366EDE1}"/>
                </a:ext>
              </a:extLst>
            </p:cNvPr>
            <p:cNvSpPr/>
            <p:nvPr/>
          </p:nvSpPr>
          <p:spPr>
            <a:xfrm flipV="1">
              <a:off x="9434834" y="2056416"/>
              <a:ext cx="71668" cy="63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804B60B-8B8D-4726-AA1E-B711F22425E3}"/>
                </a:ext>
              </a:extLst>
            </p:cNvPr>
            <p:cNvCxnSpPr/>
            <p:nvPr/>
          </p:nvCxnSpPr>
          <p:spPr>
            <a:xfrm flipV="1">
              <a:off x="8263894" y="5812919"/>
              <a:ext cx="2310912" cy="11811"/>
            </a:xfrm>
            <a:prstGeom prst="line">
              <a:avLst/>
            </a:prstGeom>
            <a:noFill/>
            <a:ln w="28575" cmpd="tri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8087D2C-3714-4BEB-826B-1591A21C7179}"/>
                </a:ext>
              </a:extLst>
            </p:cNvPr>
            <p:cNvCxnSpPr/>
            <p:nvPr/>
          </p:nvCxnSpPr>
          <p:spPr>
            <a:xfrm>
              <a:off x="8246229" y="4008973"/>
              <a:ext cx="231091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95F275A-68D7-485F-A6AC-837BC75A388E}"/>
                </a:ext>
              </a:extLst>
            </p:cNvPr>
            <p:cNvSpPr txBox="1"/>
            <p:nvPr/>
          </p:nvSpPr>
          <p:spPr>
            <a:xfrm>
              <a:off x="9209194" y="5220099"/>
              <a:ext cx="948534" cy="1964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Diffraction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92D70021-6CF7-4787-B927-A2F82896A82D}"/>
                </a:ext>
              </a:extLst>
            </p:cNvPr>
            <p:cNvSpPr txBox="1"/>
            <p:nvPr/>
          </p:nvSpPr>
          <p:spPr>
            <a:xfrm>
              <a:off x="8284933" y="5566446"/>
              <a:ext cx="5656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CGH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7B8D655-6386-49E4-B3BA-3862958132CD}"/>
                </a:ext>
              </a:extLst>
            </p:cNvPr>
            <p:cNvSpPr txBox="1"/>
            <p:nvPr/>
          </p:nvSpPr>
          <p:spPr>
            <a:xfrm>
              <a:off x="10619751" y="2270121"/>
              <a:ext cx="61649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307" name="Left Brace 306">
              <a:extLst>
                <a:ext uri="{FF2B5EF4-FFF2-40B4-BE49-F238E27FC236}">
                  <a16:creationId xmlns:a16="http://schemas.microsoft.com/office/drawing/2014/main" id="{584154BA-9ECA-4117-9465-416E8CBC839B}"/>
                </a:ext>
              </a:extLst>
            </p:cNvPr>
            <p:cNvSpPr/>
            <p:nvPr/>
          </p:nvSpPr>
          <p:spPr>
            <a:xfrm>
              <a:off x="8009922" y="3204063"/>
              <a:ext cx="197827" cy="1552670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179D39C-BC25-4D96-BA16-7A3092DAA912}"/>
                </a:ext>
              </a:extLst>
            </p:cNvPr>
            <p:cNvCxnSpPr/>
            <p:nvPr/>
          </p:nvCxnSpPr>
          <p:spPr>
            <a:xfrm>
              <a:off x="8246229" y="2345649"/>
              <a:ext cx="231091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C57E94AB-697C-4362-B465-77085BAB8A89}"/>
                </a:ext>
              </a:extLst>
            </p:cNvPr>
            <p:cNvSpPr txBox="1"/>
            <p:nvPr/>
          </p:nvSpPr>
          <p:spPr>
            <a:xfrm>
              <a:off x="10639001" y="3905739"/>
              <a:ext cx="61649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DBD77D5D-1B4B-4E98-A654-BC83C4AE87B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471" y="4004453"/>
              <a:ext cx="9560" cy="1785447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5F49BF03-7E33-4873-B46A-4DDEB4774FD8}"/>
                </a:ext>
              </a:extLst>
            </p:cNvPr>
            <p:cNvCxnSpPr>
              <a:cxnSpLocks/>
            </p:cNvCxnSpPr>
            <p:nvPr/>
          </p:nvCxnSpPr>
          <p:spPr>
            <a:xfrm>
              <a:off x="8908952" y="2354899"/>
              <a:ext cx="0" cy="3491582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A7B4D14D-B792-4444-AEDF-311FA27D0C9A}"/>
              </a:ext>
            </a:extLst>
          </p:cNvPr>
          <p:cNvSpPr txBox="1"/>
          <p:nvPr/>
        </p:nvSpPr>
        <p:spPr>
          <a:xfrm>
            <a:off x="5383626" y="1443211"/>
            <a:ext cx="13206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No. of WRP = 2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91A92D34-59FB-4FA4-AA6E-E81667106E72}"/>
              </a:ext>
            </a:extLst>
          </p:cNvPr>
          <p:cNvSpPr txBox="1"/>
          <p:nvPr/>
        </p:nvSpPr>
        <p:spPr>
          <a:xfrm>
            <a:off x="3774878" y="3849238"/>
            <a:ext cx="140497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Depth-range 2</a:t>
            </a:r>
          </a:p>
          <a:p>
            <a:r>
              <a:rPr lang="en-US" sz="1200" dirty="0">
                <a:solidFill>
                  <a:schemeClr val="bg1"/>
                </a:solidFill>
              </a:rPr>
              <a:t>( 8 depth layers)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522BD-F2B0-4EFF-B611-352584373889}"/>
              </a:ext>
            </a:extLst>
          </p:cNvPr>
          <p:cNvGrpSpPr/>
          <p:nvPr/>
        </p:nvGrpSpPr>
        <p:grpSpPr>
          <a:xfrm>
            <a:off x="7935287" y="1471640"/>
            <a:ext cx="4027170" cy="4334718"/>
            <a:chOff x="7935287" y="1471640"/>
            <a:chExt cx="4027170" cy="433471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BD29F1-80D7-4BF4-A395-39F50F9A5F3B}"/>
                </a:ext>
              </a:extLst>
            </p:cNvPr>
            <p:cNvCxnSpPr/>
            <p:nvPr/>
          </p:nvCxnSpPr>
          <p:spPr>
            <a:xfrm flipV="1">
              <a:off x="9363263" y="1906142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FD1482D9-A6A8-4FE7-8971-52A94B9CF263}"/>
                </a:ext>
              </a:extLst>
            </p:cNvPr>
            <p:cNvSpPr/>
            <p:nvPr/>
          </p:nvSpPr>
          <p:spPr>
            <a:xfrm>
              <a:off x="9177770" y="1875299"/>
              <a:ext cx="129797" cy="579466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19D942-A9B1-4D7C-8482-4918267B56EF}"/>
                </a:ext>
              </a:extLst>
            </p:cNvPr>
            <p:cNvSpPr/>
            <p:nvPr/>
          </p:nvSpPr>
          <p:spPr>
            <a:xfrm flipV="1">
              <a:off x="10891677" y="1890476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D8F83A-3028-4A60-AB41-E7C7DC6EC551}"/>
                </a:ext>
              </a:extLst>
            </p:cNvPr>
            <p:cNvCxnSpPr/>
            <p:nvPr/>
          </p:nvCxnSpPr>
          <p:spPr>
            <a:xfrm flipV="1">
              <a:off x="9363263" y="2067303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3C6EF8-66F6-4B3A-8EE0-59A76937ED3C}"/>
                </a:ext>
              </a:extLst>
            </p:cNvPr>
            <p:cNvCxnSpPr/>
            <p:nvPr/>
          </p:nvCxnSpPr>
          <p:spPr>
            <a:xfrm flipV="1">
              <a:off x="9357291" y="3641768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878F44-3A37-4A46-8252-6A39291BDD33}"/>
                </a:ext>
              </a:extLst>
            </p:cNvPr>
            <p:cNvCxnSpPr/>
            <p:nvPr/>
          </p:nvCxnSpPr>
          <p:spPr>
            <a:xfrm flipV="1">
              <a:off x="9357435" y="4171814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C2E733-5D0B-449B-BC21-8F86385A1EAC}"/>
                </a:ext>
              </a:extLst>
            </p:cNvPr>
            <p:cNvCxnSpPr/>
            <p:nvPr/>
          </p:nvCxnSpPr>
          <p:spPr>
            <a:xfrm flipV="1">
              <a:off x="9357731" y="4686399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B4583-B4E3-48DB-AA68-A597FAA90D5F}"/>
                </a:ext>
              </a:extLst>
            </p:cNvPr>
            <p:cNvSpPr/>
            <p:nvPr/>
          </p:nvSpPr>
          <p:spPr>
            <a:xfrm flipV="1">
              <a:off x="9412339" y="4670868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B400877-23CB-4FED-847A-256AC36C72A6}"/>
                </a:ext>
              </a:extLst>
            </p:cNvPr>
            <p:cNvSpPr/>
            <p:nvPr/>
          </p:nvSpPr>
          <p:spPr>
            <a:xfrm flipV="1">
              <a:off x="9529909" y="4670868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83C9CF-8530-4618-9AF0-76FDD0F5D60E}"/>
                </a:ext>
              </a:extLst>
            </p:cNvPr>
            <p:cNvCxnSpPr/>
            <p:nvPr/>
          </p:nvCxnSpPr>
          <p:spPr>
            <a:xfrm flipV="1">
              <a:off x="9357731" y="4525240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BCB564-66DA-4426-A611-1A9A5E069471}"/>
                </a:ext>
              </a:extLst>
            </p:cNvPr>
            <p:cNvCxnSpPr/>
            <p:nvPr/>
          </p:nvCxnSpPr>
          <p:spPr>
            <a:xfrm flipV="1">
              <a:off x="9357435" y="4375223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61E366-2926-407F-82DA-C34CB349B362}"/>
                </a:ext>
              </a:extLst>
            </p:cNvPr>
            <p:cNvSpPr/>
            <p:nvPr/>
          </p:nvSpPr>
          <p:spPr>
            <a:xfrm flipV="1">
              <a:off x="11101541" y="4352042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BDEECB-AE5C-45A4-9C4E-5D31BC532BCA}"/>
                </a:ext>
              </a:extLst>
            </p:cNvPr>
            <p:cNvSpPr/>
            <p:nvPr/>
          </p:nvSpPr>
          <p:spPr>
            <a:xfrm flipV="1">
              <a:off x="10009451" y="4149753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4B32832-2926-4117-B451-78D3BE66A8AF}"/>
                </a:ext>
              </a:extLst>
            </p:cNvPr>
            <p:cNvCxnSpPr/>
            <p:nvPr/>
          </p:nvCxnSpPr>
          <p:spPr>
            <a:xfrm flipV="1">
              <a:off x="9357291" y="3959919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40090D-0B65-442C-9715-8CA8CD8D6FA7}"/>
                </a:ext>
              </a:extLst>
            </p:cNvPr>
            <p:cNvSpPr/>
            <p:nvPr/>
          </p:nvSpPr>
          <p:spPr>
            <a:xfrm flipV="1">
              <a:off x="10146082" y="3934102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46D386-4832-4E76-A81D-101FF6E8BF4F}"/>
                </a:ext>
              </a:extLst>
            </p:cNvPr>
            <p:cNvSpPr/>
            <p:nvPr/>
          </p:nvSpPr>
          <p:spPr>
            <a:xfrm flipV="1">
              <a:off x="11219734" y="3917651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4B61C3-7C51-4B1C-ADB8-5885BCC3AF23}"/>
                </a:ext>
              </a:extLst>
            </p:cNvPr>
            <p:cNvCxnSpPr/>
            <p:nvPr/>
          </p:nvCxnSpPr>
          <p:spPr>
            <a:xfrm flipV="1">
              <a:off x="9357291" y="3798757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956A1-1A35-4CD0-980E-992FB8D0C612}"/>
                </a:ext>
              </a:extLst>
            </p:cNvPr>
            <p:cNvSpPr/>
            <p:nvPr/>
          </p:nvSpPr>
          <p:spPr>
            <a:xfrm flipV="1">
              <a:off x="10265927" y="3774196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1F5C8A-839B-4173-90F5-7D5B95A299DE}"/>
                </a:ext>
              </a:extLst>
            </p:cNvPr>
            <p:cNvSpPr/>
            <p:nvPr/>
          </p:nvSpPr>
          <p:spPr>
            <a:xfrm flipV="1">
              <a:off x="10383498" y="3774196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64824D-6355-417B-9D46-D49DC210560D}"/>
                </a:ext>
              </a:extLst>
            </p:cNvPr>
            <p:cNvSpPr/>
            <p:nvPr/>
          </p:nvSpPr>
          <p:spPr>
            <a:xfrm flipV="1">
              <a:off x="9649603" y="4508907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F2DF1EC-17D4-418B-AA8C-216675C38C12}"/>
                </a:ext>
              </a:extLst>
            </p:cNvPr>
            <p:cNvSpPr/>
            <p:nvPr/>
          </p:nvSpPr>
          <p:spPr>
            <a:xfrm flipV="1">
              <a:off x="9767173" y="4508907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170452-0884-4C75-9545-F71600DA1E1D}"/>
                </a:ext>
              </a:extLst>
            </p:cNvPr>
            <p:cNvCxnSpPr/>
            <p:nvPr/>
          </p:nvCxnSpPr>
          <p:spPr>
            <a:xfrm flipV="1">
              <a:off x="9355798" y="2708246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103C9C-390E-43A3-B75D-A96743EFAA27}"/>
                </a:ext>
              </a:extLst>
            </p:cNvPr>
            <p:cNvCxnSpPr/>
            <p:nvPr/>
          </p:nvCxnSpPr>
          <p:spPr>
            <a:xfrm flipV="1">
              <a:off x="9355941" y="3325819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011A98-281B-4ED4-B515-B080DB03D472}"/>
                </a:ext>
              </a:extLst>
            </p:cNvPr>
            <p:cNvGrpSpPr/>
            <p:nvPr/>
          </p:nvGrpSpPr>
          <p:grpSpPr>
            <a:xfrm>
              <a:off x="10491157" y="2665681"/>
              <a:ext cx="179447" cy="60842"/>
              <a:chOff x="755184" y="3421002"/>
              <a:chExt cx="79555" cy="27432"/>
            </a:xfrm>
            <a:solidFill>
              <a:schemeClr val="bg1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65713BD-E081-466C-9A1B-1290656BFC64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941DB25-52D0-4CA9-AF4A-439C8B2EB711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58F2565-2CA1-4A75-9521-0679BC1E8D42}"/>
                </a:ext>
              </a:extLst>
            </p:cNvPr>
            <p:cNvCxnSpPr/>
            <p:nvPr/>
          </p:nvCxnSpPr>
          <p:spPr>
            <a:xfrm flipV="1">
              <a:off x="9355798" y="3179560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0B97477-41B8-4A84-98A1-1800AED2D69D}"/>
                </a:ext>
              </a:extLst>
            </p:cNvPr>
            <p:cNvSpPr/>
            <p:nvPr/>
          </p:nvSpPr>
          <p:spPr>
            <a:xfrm flipV="1">
              <a:off x="11218242" y="3137292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51542C-C207-423B-AF7E-9A2EB9AC57C7}"/>
                </a:ext>
              </a:extLst>
            </p:cNvPr>
            <p:cNvCxnSpPr/>
            <p:nvPr/>
          </p:nvCxnSpPr>
          <p:spPr>
            <a:xfrm flipV="1">
              <a:off x="9355798" y="2865235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6EFADB5-2F50-40C4-B525-482218D35C04}"/>
                </a:ext>
              </a:extLst>
            </p:cNvPr>
            <p:cNvSpPr/>
            <p:nvPr/>
          </p:nvSpPr>
          <p:spPr>
            <a:xfrm flipV="1">
              <a:off x="10382006" y="2840674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2B586B-66FE-46AB-A3D1-B5EE916618DF}"/>
                </a:ext>
              </a:extLst>
            </p:cNvPr>
            <p:cNvCxnSpPr/>
            <p:nvPr/>
          </p:nvCxnSpPr>
          <p:spPr>
            <a:xfrm flipV="1">
              <a:off x="9355798" y="2547085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A03526A-8405-4D9B-AB69-0F794E794BD7}"/>
                </a:ext>
              </a:extLst>
            </p:cNvPr>
            <p:cNvSpPr/>
            <p:nvPr/>
          </p:nvSpPr>
          <p:spPr>
            <a:xfrm flipV="1">
              <a:off x="10722121" y="2508902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BDF7829-02FA-4CDD-8D6D-D0D224ACB023}"/>
                </a:ext>
              </a:extLst>
            </p:cNvPr>
            <p:cNvSpPr/>
            <p:nvPr/>
          </p:nvSpPr>
          <p:spPr>
            <a:xfrm flipV="1">
              <a:off x="11121019" y="2508691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747A71-DB52-492E-B972-063C10C8DB55}"/>
                </a:ext>
              </a:extLst>
            </p:cNvPr>
            <p:cNvCxnSpPr/>
            <p:nvPr/>
          </p:nvCxnSpPr>
          <p:spPr>
            <a:xfrm flipV="1">
              <a:off x="9355798" y="2404266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E4A3A6-B5AA-43BA-A54E-B135EACC49DE}"/>
                </a:ext>
              </a:extLst>
            </p:cNvPr>
            <p:cNvSpPr/>
            <p:nvPr/>
          </p:nvSpPr>
          <p:spPr>
            <a:xfrm flipV="1">
              <a:off x="11013595" y="2365870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A062F6D-ABBD-4429-88B9-DDED3BACC674}"/>
                </a:ext>
              </a:extLst>
            </p:cNvPr>
            <p:cNvSpPr/>
            <p:nvPr/>
          </p:nvSpPr>
          <p:spPr>
            <a:xfrm flipV="1">
              <a:off x="10736033" y="3619065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1E43467-93DC-4811-9885-8799B5A812E5}"/>
                </a:ext>
              </a:extLst>
            </p:cNvPr>
            <p:cNvSpPr/>
            <p:nvPr/>
          </p:nvSpPr>
          <p:spPr>
            <a:xfrm flipV="1">
              <a:off x="10829664" y="3291460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5869F1BC-0F4D-4042-8721-89983E6990BD}"/>
                </a:ext>
              </a:extLst>
            </p:cNvPr>
            <p:cNvSpPr/>
            <p:nvPr/>
          </p:nvSpPr>
          <p:spPr>
            <a:xfrm>
              <a:off x="9207445" y="4141394"/>
              <a:ext cx="103125" cy="603808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3" name="Left Brace 62">
              <a:extLst>
                <a:ext uri="{FF2B5EF4-FFF2-40B4-BE49-F238E27FC236}">
                  <a16:creationId xmlns:a16="http://schemas.microsoft.com/office/drawing/2014/main" id="{01086236-9811-45C2-83FB-E6FBF124668F}"/>
                </a:ext>
              </a:extLst>
            </p:cNvPr>
            <p:cNvSpPr/>
            <p:nvPr/>
          </p:nvSpPr>
          <p:spPr>
            <a:xfrm>
              <a:off x="9222738" y="3282059"/>
              <a:ext cx="80872" cy="720137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4" name="Left Brace 63">
              <a:extLst>
                <a:ext uri="{FF2B5EF4-FFF2-40B4-BE49-F238E27FC236}">
                  <a16:creationId xmlns:a16="http://schemas.microsoft.com/office/drawing/2014/main" id="{FFA55B74-2076-4A9A-B92C-EF55D0E81649}"/>
                </a:ext>
              </a:extLst>
            </p:cNvPr>
            <p:cNvSpPr/>
            <p:nvPr/>
          </p:nvSpPr>
          <p:spPr>
            <a:xfrm>
              <a:off x="9194805" y="2524023"/>
              <a:ext cx="115763" cy="720134"/>
            </a:xfrm>
            <a:prstGeom prst="leftBrac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1787D80-5BA0-4756-B7D5-DFDC02F789DC}"/>
                </a:ext>
              </a:extLst>
            </p:cNvPr>
            <p:cNvSpPr txBox="1"/>
            <p:nvPr/>
          </p:nvSpPr>
          <p:spPr>
            <a:xfrm>
              <a:off x="7935287" y="1969267"/>
              <a:ext cx="12934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Depth-range 1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(4 depth layers)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1D060B-5C40-4A6B-BE6F-F2166D5267FF}"/>
                </a:ext>
              </a:extLst>
            </p:cNvPr>
            <p:cNvGrpSpPr/>
            <p:nvPr/>
          </p:nvGrpSpPr>
          <p:grpSpPr>
            <a:xfrm>
              <a:off x="10498622" y="2024740"/>
              <a:ext cx="179447" cy="60842"/>
              <a:chOff x="755184" y="3421002"/>
              <a:chExt cx="79555" cy="27432"/>
            </a:xfrm>
            <a:solidFill>
              <a:schemeClr val="bg1"/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A4FE2EA-5193-42C7-9BFB-EDD85C212158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A6AFB05-59A0-4626-B99B-AA358FB19BD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D3968AA-D459-41F8-A42D-8482D44E08EE}"/>
                </a:ext>
              </a:extLst>
            </p:cNvPr>
            <p:cNvCxnSpPr/>
            <p:nvPr/>
          </p:nvCxnSpPr>
          <p:spPr>
            <a:xfrm flipV="1">
              <a:off x="9363263" y="2224292"/>
              <a:ext cx="1995174" cy="11304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66AA657-183D-4483-9318-ACE9DD2391A7}"/>
                </a:ext>
              </a:extLst>
            </p:cNvPr>
            <p:cNvSpPr/>
            <p:nvPr/>
          </p:nvSpPr>
          <p:spPr>
            <a:xfrm flipV="1">
              <a:off x="10389470" y="2199731"/>
              <a:ext cx="61876" cy="60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0E1D4D3-F001-49D4-9270-ED0B4D2569EB}"/>
                </a:ext>
              </a:extLst>
            </p:cNvPr>
            <p:cNvCxnSpPr/>
            <p:nvPr/>
          </p:nvCxnSpPr>
          <p:spPr>
            <a:xfrm flipV="1">
              <a:off x="9288055" y="5795054"/>
              <a:ext cx="1995174" cy="11304"/>
            </a:xfrm>
            <a:prstGeom prst="line">
              <a:avLst/>
            </a:prstGeom>
            <a:noFill/>
            <a:ln w="28575" cmpd="tri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FE63F7-38EC-4904-B075-351668434ADB}"/>
                </a:ext>
              </a:extLst>
            </p:cNvPr>
            <p:cNvCxnSpPr/>
            <p:nvPr/>
          </p:nvCxnSpPr>
          <p:spPr>
            <a:xfrm>
              <a:off x="9362769" y="2167932"/>
              <a:ext cx="199517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B27B10-A457-4865-8150-08A44CE7CA5D}"/>
                </a:ext>
              </a:extLst>
            </p:cNvPr>
            <p:cNvCxnSpPr/>
            <p:nvPr/>
          </p:nvCxnSpPr>
          <p:spPr>
            <a:xfrm>
              <a:off x="9354340" y="3736875"/>
              <a:ext cx="199517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01DEC3-51F9-4DA4-8CB6-351A5D400045}"/>
                </a:ext>
              </a:extLst>
            </p:cNvPr>
            <p:cNvCxnSpPr/>
            <p:nvPr/>
          </p:nvCxnSpPr>
          <p:spPr>
            <a:xfrm>
              <a:off x="9340748" y="4469854"/>
              <a:ext cx="199517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13188B5-8029-45F2-B862-6CBAB31B1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3238" y="4477124"/>
              <a:ext cx="3224" cy="1293952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5E4C9C8-6119-4067-8092-7ED6F9097229}"/>
                </a:ext>
              </a:extLst>
            </p:cNvPr>
            <p:cNvCxnSpPr>
              <a:cxnSpLocks/>
            </p:cNvCxnSpPr>
            <p:nvPr/>
          </p:nvCxnSpPr>
          <p:spPr>
            <a:xfrm>
              <a:off x="9984195" y="3736875"/>
              <a:ext cx="0" cy="2056080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16108BB-5CE2-49F6-8947-ED4BD0B7B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413" y="2816331"/>
              <a:ext cx="22513" cy="2976624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151075D-54A7-4DF0-9FB8-6BBCBD79C73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0880" y="2157530"/>
              <a:ext cx="20138" cy="3635424"/>
            </a:xfrm>
            <a:prstGeom prst="straightConnector1">
              <a:avLst/>
            </a:prstGeom>
            <a:no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3CE402-2515-4805-8018-8E60E5F8063B}"/>
                </a:ext>
              </a:extLst>
            </p:cNvPr>
            <p:cNvSpPr txBox="1"/>
            <p:nvPr/>
          </p:nvSpPr>
          <p:spPr>
            <a:xfrm>
              <a:off x="10322446" y="5227671"/>
              <a:ext cx="79857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Diffraction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7F75826-B5C1-4EF7-BD99-4AA1BFA5A8AF}"/>
                </a:ext>
              </a:extLst>
            </p:cNvPr>
            <p:cNvSpPr txBox="1"/>
            <p:nvPr/>
          </p:nvSpPr>
          <p:spPr>
            <a:xfrm>
              <a:off x="9306219" y="5559156"/>
              <a:ext cx="488366" cy="206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CGH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CB35F45-5F61-4675-8464-51AD0AE9BDC2}"/>
                </a:ext>
              </a:extLst>
            </p:cNvPr>
            <p:cNvSpPr/>
            <p:nvPr/>
          </p:nvSpPr>
          <p:spPr>
            <a:xfrm>
              <a:off x="10094334" y="4160994"/>
              <a:ext cx="58764" cy="206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</a:rPr>
                <a:t>θ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038C12-B194-4C0A-A96D-F1DEBF635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2335" y="4180174"/>
              <a:ext cx="88346" cy="277335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20688C0-8490-432B-83EE-A574A0EA9327}"/>
                </a:ext>
              </a:extLst>
            </p:cNvPr>
            <p:cNvCxnSpPr>
              <a:cxnSpLocks/>
            </p:cNvCxnSpPr>
            <p:nvPr/>
          </p:nvCxnSpPr>
          <p:spPr>
            <a:xfrm>
              <a:off x="10047850" y="4175482"/>
              <a:ext cx="65752" cy="290166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7FB722D-1D07-4C39-9CF5-5C57D23AFF4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448" y="4196993"/>
              <a:ext cx="2694" cy="260517"/>
            </a:xfrm>
            <a:prstGeom prst="lin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ECDF38E6-2680-419C-9251-67EBE31459A3}"/>
                </a:ext>
              </a:extLst>
            </p:cNvPr>
            <p:cNvSpPr/>
            <p:nvPr/>
          </p:nvSpPr>
          <p:spPr>
            <a:xfrm rot="8296176">
              <a:off x="9954283" y="4159489"/>
              <a:ext cx="243736" cy="175805"/>
            </a:xfrm>
            <a:prstGeom prst="arc">
              <a:avLst>
                <a:gd name="adj1" fmla="val 17680845"/>
                <a:gd name="adj2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DE5E3C5-4CC2-4C56-918C-CB13EFE0C223}"/>
                </a:ext>
              </a:extLst>
            </p:cNvPr>
            <p:cNvSpPr txBox="1"/>
            <p:nvPr/>
          </p:nvSpPr>
          <p:spPr>
            <a:xfrm>
              <a:off x="11423364" y="2716453"/>
              <a:ext cx="532261" cy="176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F6834FB-B038-48B0-9C8A-9B0057CDBB3E}"/>
                </a:ext>
              </a:extLst>
            </p:cNvPr>
            <p:cNvSpPr txBox="1"/>
            <p:nvPr/>
          </p:nvSpPr>
          <p:spPr>
            <a:xfrm>
              <a:off x="11426357" y="4375223"/>
              <a:ext cx="532261" cy="176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4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F1C9281-3FDD-4B73-B060-09D10AAF14DA}"/>
                </a:ext>
              </a:extLst>
            </p:cNvPr>
            <p:cNvCxnSpPr/>
            <p:nvPr/>
          </p:nvCxnSpPr>
          <p:spPr>
            <a:xfrm>
              <a:off x="9349172" y="2812876"/>
              <a:ext cx="199517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AB8830-17B2-453C-B5E3-C2B7FBA75656}"/>
                </a:ext>
              </a:extLst>
            </p:cNvPr>
            <p:cNvSpPr txBox="1"/>
            <p:nvPr/>
          </p:nvSpPr>
          <p:spPr>
            <a:xfrm>
              <a:off x="11428702" y="3642685"/>
              <a:ext cx="532261" cy="176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C1BDFC6-951C-4D41-A3B1-31B7B6B61C59}"/>
                </a:ext>
              </a:extLst>
            </p:cNvPr>
            <p:cNvSpPr txBox="1"/>
            <p:nvPr/>
          </p:nvSpPr>
          <p:spPr>
            <a:xfrm>
              <a:off x="11430196" y="2073362"/>
              <a:ext cx="532261" cy="176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A7E6CCB-298C-457A-B3E4-217B8E78EB0B}"/>
                </a:ext>
              </a:extLst>
            </p:cNvPr>
            <p:cNvSpPr txBox="1"/>
            <p:nvPr/>
          </p:nvSpPr>
          <p:spPr>
            <a:xfrm>
              <a:off x="9648227" y="1471640"/>
              <a:ext cx="136536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No. of WRP = 4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1869364-C36A-491F-94E3-ECFA21B952A9}"/>
                </a:ext>
              </a:extLst>
            </p:cNvPr>
            <p:cNvSpPr txBox="1"/>
            <p:nvPr/>
          </p:nvSpPr>
          <p:spPr>
            <a:xfrm>
              <a:off x="7961621" y="2696655"/>
              <a:ext cx="12752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Depth-range 2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(4 depth layers)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11E58E61-B1F1-4767-B93A-AB0F4516F4ED}"/>
                </a:ext>
              </a:extLst>
            </p:cNvPr>
            <p:cNvSpPr txBox="1"/>
            <p:nvPr/>
          </p:nvSpPr>
          <p:spPr>
            <a:xfrm>
              <a:off x="7979379" y="3440729"/>
              <a:ext cx="13367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Depth-range 3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(4 depth layers)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DC0A938-B924-40C8-9EA7-E8DAF1DD265B}"/>
                </a:ext>
              </a:extLst>
            </p:cNvPr>
            <p:cNvSpPr txBox="1"/>
            <p:nvPr/>
          </p:nvSpPr>
          <p:spPr>
            <a:xfrm>
              <a:off x="7973309" y="4300867"/>
              <a:ext cx="13356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Depth-range 4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(4 depth layers)</a:t>
              </a:r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D45ED48A-4BE8-4F8C-8E6C-4C36FC1BF2A5}"/>
              </a:ext>
            </a:extLst>
          </p:cNvPr>
          <p:cNvSpPr txBox="1"/>
          <p:nvPr/>
        </p:nvSpPr>
        <p:spPr>
          <a:xfrm>
            <a:off x="4393622" y="6281062"/>
            <a:ext cx="7388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2. Schematic diagram of Conventional Multiple WRP (M-WRP) method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A58F369-E4F3-4910-8F04-31BFA50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5</a:t>
            </a:fld>
            <a:endParaRPr 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33301F-8745-4785-AF2F-98B79B1A8365}"/>
              </a:ext>
            </a:extLst>
          </p:cNvPr>
          <p:cNvSpPr txBox="1"/>
          <p:nvPr/>
        </p:nvSpPr>
        <p:spPr>
          <a:xfrm>
            <a:off x="389303" y="1752816"/>
            <a:ext cx="3250752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 Conventional M-WRP method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Point cloud is divided into series of depth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WRP is placed at fixed intervals</a:t>
            </a:r>
          </a:p>
        </p:txBody>
      </p:sp>
    </p:spTree>
    <p:extLst>
      <p:ext uri="{BB962C8B-B14F-4D97-AF65-F5344CB8AC3E}">
        <p14:creationId xmlns:p14="http://schemas.microsoft.com/office/powerpoint/2010/main" val="15698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A58F369-E4F3-4910-8F04-31BFA50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6</a:t>
            </a:fld>
            <a:endParaRPr lang="en-US"/>
          </a:p>
        </p:txBody>
      </p:sp>
      <p:sp>
        <p:nvSpPr>
          <p:cNvPr id="231" name="Title 1">
            <a:extLst>
              <a:ext uri="{FF2B5EF4-FFF2-40B4-BE49-F238E27FC236}">
                <a16:creationId xmlns:a16="http://schemas.microsoft.com/office/drawing/2014/main" id="{7C5AE72F-C792-46C6-9165-EF3C9915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32" y="299940"/>
            <a:ext cx="9642623" cy="71054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Max-depth-range (MDR)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A55E4-7963-4584-A308-B677C99AC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8" y="4725645"/>
            <a:ext cx="6608856" cy="1479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8B1C17-2E76-48C7-A77A-09CB21A1DDAD}"/>
              </a:ext>
            </a:extLst>
          </p:cNvPr>
          <p:cNvSpPr txBox="1"/>
          <p:nvPr/>
        </p:nvSpPr>
        <p:spPr>
          <a:xfrm>
            <a:off x="723474" y="6283725"/>
            <a:ext cx="660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4. Block diagram of hologram generation in MDR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EA6C0-40AF-41F3-A5B1-E1797C923846}"/>
              </a:ext>
            </a:extLst>
          </p:cNvPr>
          <p:cNvSpPr txBox="1"/>
          <p:nvPr/>
        </p:nvSpPr>
        <p:spPr>
          <a:xfrm>
            <a:off x="713948" y="1089219"/>
            <a:ext cx="4871064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MDR method can be simplified into three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scene is captured with depth camera and point cloud is created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grid is created based on red, green, blue color channel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ranges are created, WRPs are placed and holograms are created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CA3D1-DEF4-4503-BB7B-3F14EA492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28" y="1189975"/>
            <a:ext cx="5548936" cy="2876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106B0-A9F0-462D-90BA-FF3D33C539C4}"/>
              </a:ext>
            </a:extLst>
          </p:cNvPr>
          <p:cNvSpPr txBox="1"/>
          <p:nvPr/>
        </p:nvSpPr>
        <p:spPr>
          <a:xfrm>
            <a:off x="6429375" y="4065016"/>
            <a:ext cx="545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3. Point cloud of different scenes and their respective two dimensional (2-D) images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7BFB3B-6523-43A5-9CC8-A19029174C82}"/>
              </a:ext>
            </a:extLst>
          </p:cNvPr>
          <p:cNvSpPr/>
          <p:nvPr/>
        </p:nvSpPr>
        <p:spPr>
          <a:xfrm>
            <a:off x="1020362" y="3256139"/>
            <a:ext cx="4258235" cy="537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A58F369-E4F3-4910-8F04-31BFA50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7</a:t>
            </a:fld>
            <a:endParaRPr lang="en-US"/>
          </a:p>
        </p:txBody>
      </p:sp>
      <p:sp>
        <p:nvSpPr>
          <p:cNvPr id="231" name="Title 1">
            <a:extLst>
              <a:ext uri="{FF2B5EF4-FFF2-40B4-BE49-F238E27FC236}">
                <a16:creationId xmlns:a16="http://schemas.microsoft.com/office/drawing/2014/main" id="{7C5AE72F-C792-46C6-9165-EF3C9915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32" y="299940"/>
            <a:ext cx="9642623" cy="71054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Max-depth-range (MDR) method</a:t>
            </a:r>
          </a:p>
        </p:txBody>
      </p:sp>
      <p:graphicFrame>
        <p:nvGraphicFramePr>
          <p:cNvPr id="368" name="Object 367">
            <a:extLst>
              <a:ext uri="{FF2B5EF4-FFF2-40B4-BE49-F238E27FC236}">
                <a16:creationId xmlns:a16="http://schemas.microsoft.com/office/drawing/2014/main" id="{2B8E4832-0930-4B7F-B6E5-67E8BFE9EFF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76212" y="1779728"/>
          <a:ext cx="1644088" cy="1016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4" imgW="939600" imgH="711000" progId="Equation.DSMT4">
                  <p:embed/>
                </p:oleObj>
              </mc:Choice>
              <mc:Fallback>
                <p:oleObj name="Equation" r:id="rId4" imgW="939600" imgH="711000" progId="Equation.DSMT4">
                  <p:embed/>
                  <p:pic>
                    <p:nvPicPr>
                      <p:cNvPr id="368" name="Object 367">
                        <a:extLst>
                          <a:ext uri="{FF2B5EF4-FFF2-40B4-BE49-F238E27FC236}">
                            <a16:creationId xmlns:a16="http://schemas.microsoft.com/office/drawing/2014/main" id="{2B8E4832-0930-4B7F-B6E5-67E8BFE9EF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6212" y="1779728"/>
                        <a:ext cx="1644088" cy="1016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" name="TextBox 815">
            <a:extLst>
              <a:ext uri="{FF2B5EF4-FFF2-40B4-BE49-F238E27FC236}">
                <a16:creationId xmlns:a16="http://schemas.microsoft.com/office/drawing/2014/main" id="{31361A59-D5A0-41BB-87C0-0598FB6CF3D0}"/>
              </a:ext>
            </a:extLst>
          </p:cNvPr>
          <p:cNvSpPr txBox="1"/>
          <p:nvPr/>
        </p:nvSpPr>
        <p:spPr>
          <a:xfrm>
            <a:off x="10285097" y="1979981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Equation. 3</a:t>
            </a: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44EBACB0-79DA-4AE3-AA25-30BE4BE188A0}"/>
              </a:ext>
            </a:extLst>
          </p:cNvPr>
          <p:cNvSpPr txBox="1"/>
          <p:nvPr/>
        </p:nvSpPr>
        <p:spPr>
          <a:xfrm>
            <a:off x="1109958" y="6050903"/>
            <a:ext cx="969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5. Block diagram of hologram generation in MDR method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8B953F34-C9B6-444F-831A-B50DEE96F9C7}"/>
              </a:ext>
            </a:extLst>
          </p:cNvPr>
          <p:cNvSpPr txBox="1"/>
          <p:nvPr/>
        </p:nvSpPr>
        <p:spPr>
          <a:xfrm>
            <a:off x="750817" y="1155717"/>
            <a:ext cx="6860218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range is created by: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is calculated based on equation 3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2×L distance create the temporary depth-range [Fig. 5(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is placed in the center of all depth layers within temporary depth-range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3FB97-CF84-471E-B936-654593E5EA91}"/>
              </a:ext>
            </a:extLst>
          </p:cNvPr>
          <p:cNvSpPr txBox="1"/>
          <p:nvPr/>
        </p:nvSpPr>
        <p:spPr>
          <a:xfrm>
            <a:off x="2827781" y="3410760"/>
            <a:ext cx="938907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Temporary depth-range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65DA0C-DF75-4429-A05C-10C16392446E}"/>
              </a:ext>
            </a:extLst>
          </p:cNvPr>
          <p:cNvCxnSpPr>
            <a:cxnSpLocks/>
          </p:cNvCxnSpPr>
          <p:nvPr/>
        </p:nvCxnSpPr>
        <p:spPr>
          <a:xfrm flipV="1">
            <a:off x="1311949" y="3591717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84C18-A431-4B9A-89BF-2D2698F79FCC}"/>
              </a:ext>
            </a:extLst>
          </p:cNvPr>
          <p:cNvCxnSpPr>
            <a:cxnSpLocks/>
          </p:cNvCxnSpPr>
          <p:nvPr/>
        </p:nvCxnSpPr>
        <p:spPr>
          <a:xfrm flipV="1">
            <a:off x="1303624" y="4772085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CDAA68-9631-4071-9811-D88FFCBAA65F}"/>
              </a:ext>
            </a:extLst>
          </p:cNvPr>
          <p:cNvCxnSpPr>
            <a:cxnSpLocks/>
          </p:cNvCxnSpPr>
          <p:nvPr/>
        </p:nvCxnSpPr>
        <p:spPr>
          <a:xfrm flipV="1">
            <a:off x="1308212" y="4870277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5F7EF9-7125-40BC-958E-0B783B1536BB}"/>
              </a:ext>
            </a:extLst>
          </p:cNvPr>
          <p:cNvSpPr/>
          <p:nvPr/>
        </p:nvSpPr>
        <p:spPr>
          <a:xfrm flipV="1">
            <a:off x="1876411" y="4857353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AFD45C-FBED-4132-87C7-E650F2AF4B84}"/>
              </a:ext>
            </a:extLst>
          </p:cNvPr>
          <p:cNvSpPr/>
          <p:nvPr/>
        </p:nvSpPr>
        <p:spPr>
          <a:xfrm flipV="1">
            <a:off x="1949929" y="4857353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A4DD6-6DA4-43D4-8041-7CCB584D4AA6}"/>
              </a:ext>
            </a:extLst>
          </p:cNvPr>
          <p:cNvCxnSpPr>
            <a:cxnSpLocks/>
          </p:cNvCxnSpPr>
          <p:nvPr/>
        </p:nvCxnSpPr>
        <p:spPr>
          <a:xfrm flipV="1">
            <a:off x="1307281" y="4221373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A5B8C7-BCE4-4033-A261-4CB147744352}"/>
              </a:ext>
            </a:extLst>
          </p:cNvPr>
          <p:cNvCxnSpPr>
            <a:cxnSpLocks/>
          </p:cNvCxnSpPr>
          <p:nvPr/>
        </p:nvCxnSpPr>
        <p:spPr>
          <a:xfrm flipV="1">
            <a:off x="1307369" y="4653943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DB346D-CAEB-4C65-AA66-F882A1B02836}"/>
              </a:ext>
            </a:extLst>
          </p:cNvPr>
          <p:cNvGrpSpPr/>
          <p:nvPr/>
        </p:nvGrpSpPr>
        <p:grpSpPr>
          <a:xfrm>
            <a:off x="1411449" y="4208025"/>
            <a:ext cx="111877" cy="41590"/>
            <a:chOff x="755184" y="3421002"/>
            <a:chExt cx="79555" cy="274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CF0B1E-0E43-475B-82D0-E99B873032DB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ACDB0-9E6C-45E8-9EA5-135A6C53B296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A3A44-8436-4A6C-8FFA-9D37C8B44AB0}"/>
              </a:ext>
            </a:extLst>
          </p:cNvPr>
          <p:cNvCxnSpPr>
            <a:cxnSpLocks/>
          </p:cNvCxnSpPr>
          <p:nvPr/>
        </p:nvCxnSpPr>
        <p:spPr>
          <a:xfrm flipV="1">
            <a:off x="1307281" y="4426280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EF9DB3E-DBAE-4C5D-9DCB-338986BB2C1D}"/>
              </a:ext>
            </a:extLst>
          </p:cNvPr>
          <p:cNvSpPr/>
          <p:nvPr/>
        </p:nvSpPr>
        <p:spPr>
          <a:xfrm flipV="1">
            <a:off x="2471918" y="4405212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9ED4E2-99D6-4774-9725-D75FF1A2C7FC}"/>
              </a:ext>
            </a:extLst>
          </p:cNvPr>
          <p:cNvCxnSpPr>
            <a:cxnSpLocks/>
          </p:cNvCxnSpPr>
          <p:nvPr/>
        </p:nvCxnSpPr>
        <p:spPr>
          <a:xfrm flipV="1">
            <a:off x="1307281" y="4328685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221F7F4-84D0-4D05-9AB6-DAE04CFEB7D4}"/>
              </a:ext>
            </a:extLst>
          </p:cNvPr>
          <p:cNvSpPr/>
          <p:nvPr/>
        </p:nvSpPr>
        <p:spPr>
          <a:xfrm flipV="1">
            <a:off x="1343193" y="4315760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5F2EDB-1224-41A2-AD36-503A32D52601}"/>
              </a:ext>
            </a:extLst>
          </p:cNvPr>
          <p:cNvCxnSpPr>
            <a:cxnSpLocks/>
          </p:cNvCxnSpPr>
          <p:nvPr/>
        </p:nvCxnSpPr>
        <p:spPr>
          <a:xfrm flipV="1">
            <a:off x="1307281" y="4045542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EA67335-1558-4266-A05F-DD4AE1977C4B}"/>
              </a:ext>
            </a:extLst>
          </p:cNvPr>
          <p:cNvSpPr/>
          <p:nvPr/>
        </p:nvSpPr>
        <p:spPr>
          <a:xfrm flipV="1">
            <a:off x="2161681" y="4023304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9DEE67-6D7A-4A1A-9FA2-F715A391F710}"/>
              </a:ext>
            </a:extLst>
          </p:cNvPr>
          <p:cNvSpPr/>
          <p:nvPr/>
        </p:nvSpPr>
        <p:spPr>
          <a:xfrm flipV="1">
            <a:off x="2411123" y="4023160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445983-7C31-430A-9C3B-5D330CB40A45}"/>
              </a:ext>
            </a:extLst>
          </p:cNvPr>
          <p:cNvCxnSpPr>
            <a:cxnSpLocks/>
          </p:cNvCxnSpPr>
          <p:nvPr/>
        </p:nvCxnSpPr>
        <p:spPr>
          <a:xfrm flipV="1">
            <a:off x="1307281" y="3947914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FC2D86D-A405-4AF6-B7E1-127B69B6FC11}"/>
              </a:ext>
            </a:extLst>
          </p:cNvPr>
          <p:cNvSpPr/>
          <p:nvPr/>
        </p:nvSpPr>
        <p:spPr>
          <a:xfrm flipV="1">
            <a:off x="2343947" y="3933454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3B1C0C-4010-497F-A872-7F3BBA80A1F7}"/>
              </a:ext>
            </a:extLst>
          </p:cNvPr>
          <p:cNvSpPr/>
          <p:nvPr/>
        </p:nvSpPr>
        <p:spPr>
          <a:xfrm flipV="1">
            <a:off x="2165790" y="4760432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FCA687-C25A-4B2C-A6A0-2888EADCAA62}"/>
              </a:ext>
            </a:extLst>
          </p:cNvPr>
          <p:cNvSpPr/>
          <p:nvPr/>
        </p:nvSpPr>
        <p:spPr>
          <a:xfrm flipV="1">
            <a:off x="2228930" y="4641616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D4672-8B9B-433F-8B78-974C41F9EBDA}"/>
              </a:ext>
            </a:extLst>
          </p:cNvPr>
          <p:cNvGrpSpPr/>
          <p:nvPr/>
        </p:nvGrpSpPr>
        <p:grpSpPr>
          <a:xfrm>
            <a:off x="2021920" y="3574407"/>
            <a:ext cx="111877" cy="41590"/>
            <a:chOff x="755184" y="3421002"/>
            <a:chExt cx="79555" cy="274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521326-93FA-44DD-B0F4-1388064D2CA8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7020AF-8CFD-4E52-B4E4-1A2F281960D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B5B6D7-A16F-47B4-AABF-31FD4D3F3D52}"/>
              </a:ext>
            </a:extLst>
          </p:cNvPr>
          <p:cNvCxnSpPr>
            <a:cxnSpLocks/>
          </p:cNvCxnSpPr>
          <p:nvPr/>
        </p:nvCxnSpPr>
        <p:spPr>
          <a:xfrm flipV="1">
            <a:off x="1311949" y="3857251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2FDE883-4772-45B9-98A5-D5A1F5D00CD0}"/>
              </a:ext>
            </a:extLst>
          </p:cNvPr>
          <p:cNvSpPr/>
          <p:nvPr/>
        </p:nvSpPr>
        <p:spPr>
          <a:xfrm flipV="1">
            <a:off x="1953665" y="3844327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23B633-0B8E-4D41-AB35-8239D0DF4B03}"/>
              </a:ext>
            </a:extLst>
          </p:cNvPr>
          <p:cNvCxnSpPr>
            <a:cxnSpLocks/>
          </p:cNvCxnSpPr>
          <p:nvPr/>
        </p:nvCxnSpPr>
        <p:spPr>
          <a:xfrm flipV="1">
            <a:off x="1311949" y="3481552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5320006-BDF9-49AB-895F-D61F823AE729}"/>
              </a:ext>
            </a:extLst>
          </p:cNvPr>
          <p:cNvSpPr/>
          <p:nvPr/>
        </p:nvSpPr>
        <p:spPr>
          <a:xfrm flipV="1">
            <a:off x="2267708" y="3474706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F98BA91C-69FD-42ED-B0AA-EAED24FE8F6F}"/>
              </a:ext>
            </a:extLst>
          </p:cNvPr>
          <p:cNvSpPr/>
          <p:nvPr/>
        </p:nvSpPr>
        <p:spPr>
          <a:xfrm>
            <a:off x="1274236" y="3474708"/>
            <a:ext cx="45719" cy="159861"/>
          </a:xfrm>
          <a:prstGeom prst="leftBracket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D9D1C8-8C02-46B9-9EEE-8B6728DA1861}"/>
              </a:ext>
            </a:extLst>
          </p:cNvPr>
          <p:cNvSpPr txBox="1"/>
          <p:nvPr/>
        </p:nvSpPr>
        <p:spPr>
          <a:xfrm>
            <a:off x="1114647" y="3448574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579FCE42-7901-4113-ACFF-32C6B8146B0A}"/>
              </a:ext>
            </a:extLst>
          </p:cNvPr>
          <p:cNvSpPr/>
          <p:nvPr/>
        </p:nvSpPr>
        <p:spPr>
          <a:xfrm>
            <a:off x="1273805" y="3652187"/>
            <a:ext cx="45719" cy="159861"/>
          </a:xfrm>
          <a:prstGeom prst="leftBracket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CE6869-4C7B-4B8C-8B30-F809422FF3F2}"/>
              </a:ext>
            </a:extLst>
          </p:cNvPr>
          <p:cNvSpPr txBox="1"/>
          <p:nvPr/>
        </p:nvSpPr>
        <p:spPr>
          <a:xfrm>
            <a:off x="1109959" y="3640069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2C9060-DCAB-4F4E-BF42-30546325B735}"/>
              </a:ext>
            </a:extLst>
          </p:cNvPr>
          <p:cNvCxnSpPr>
            <a:cxnSpLocks/>
          </p:cNvCxnSpPr>
          <p:nvPr/>
        </p:nvCxnSpPr>
        <p:spPr>
          <a:xfrm>
            <a:off x="1317470" y="3647497"/>
            <a:ext cx="1243903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78127B9B-61D9-4BF4-8A39-BB3F6AC6A398}"/>
              </a:ext>
            </a:extLst>
          </p:cNvPr>
          <p:cNvSpPr/>
          <p:nvPr/>
        </p:nvSpPr>
        <p:spPr>
          <a:xfrm>
            <a:off x="2565109" y="3451846"/>
            <a:ext cx="45719" cy="362863"/>
          </a:xfrm>
          <a:prstGeom prst="rightBrace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82E5BB-9041-4432-9494-3945AFA1B932}"/>
              </a:ext>
            </a:extLst>
          </p:cNvPr>
          <p:cNvCxnSpPr>
            <a:cxnSpLocks/>
          </p:cNvCxnSpPr>
          <p:nvPr/>
        </p:nvCxnSpPr>
        <p:spPr>
          <a:xfrm flipH="1">
            <a:off x="2198298" y="3500379"/>
            <a:ext cx="89215" cy="13969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C98F84-5C85-479D-956C-7914E47C2809}"/>
              </a:ext>
            </a:extLst>
          </p:cNvPr>
          <p:cNvCxnSpPr>
            <a:cxnSpLocks/>
          </p:cNvCxnSpPr>
          <p:nvPr/>
        </p:nvCxnSpPr>
        <p:spPr>
          <a:xfrm>
            <a:off x="2276514" y="3491147"/>
            <a:ext cx="95176" cy="16488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F3A9E91-92D4-4103-A2B3-253D38F68F50}"/>
              </a:ext>
            </a:extLst>
          </p:cNvPr>
          <p:cNvSpPr txBox="1"/>
          <p:nvPr/>
        </p:nvSpPr>
        <p:spPr>
          <a:xfrm>
            <a:off x="1308213" y="5319916"/>
            <a:ext cx="123687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0A722D-7251-460A-AAA6-520B09489AB3}"/>
              </a:ext>
            </a:extLst>
          </p:cNvPr>
          <p:cNvCxnSpPr>
            <a:cxnSpLocks/>
          </p:cNvCxnSpPr>
          <p:nvPr/>
        </p:nvCxnSpPr>
        <p:spPr>
          <a:xfrm flipV="1">
            <a:off x="1308114" y="5259189"/>
            <a:ext cx="1258036" cy="10122"/>
          </a:xfrm>
          <a:prstGeom prst="line">
            <a:avLst/>
          </a:prstGeom>
          <a:noFill/>
          <a:ln w="76200" cap="flat" cmpd="tri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3317E67-389F-4272-A49E-22741327C5C6}"/>
              </a:ext>
            </a:extLst>
          </p:cNvPr>
          <p:cNvSpPr txBox="1"/>
          <p:nvPr/>
        </p:nvSpPr>
        <p:spPr>
          <a:xfrm>
            <a:off x="2640897" y="5181150"/>
            <a:ext cx="4376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BFBA6F1-822B-416F-B17D-D33DD7353919}"/>
              </a:ext>
            </a:extLst>
          </p:cNvPr>
          <p:cNvCxnSpPr>
            <a:cxnSpLocks/>
          </p:cNvCxnSpPr>
          <p:nvPr/>
        </p:nvCxnSpPr>
        <p:spPr>
          <a:xfrm flipV="1">
            <a:off x="1977780" y="4926689"/>
            <a:ext cx="0" cy="188652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F046AE6-23C8-4578-8970-9A2A0AC0F96F}"/>
              </a:ext>
            </a:extLst>
          </p:cNvPr>
          <p:cNvSpPr txBox="1"/>
          <p:nvPr/>
        </p:nvSpPr>
        <p:spPr>
          <a:xfrm>
            <a:off x="1191563" y="5056022"/>
            <a:ext cx="75998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C82C6E7-6CB7-4810-9EB6-D45F3DC23742}"/>
              </a:ext>
            </a:extLst>
          </p:cNvPr>
          <p:cNvGrpSpPr/>
          <p:nvPr/>
        </p:nvGrpSpPr>
        <p:grpSpPr>
          <a:xfrm>
            <a:off x="8082801" y="3381297"/>
            <a:ext cx="2804514" cy="2134700"/>
            <a:chOff x="8082801" y="3381297"/>
            <a:chExt cx="2804514" cy="21347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E2DC74-BDE4-4BE4-A1CA-9FDB3FC07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393" y="3547020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65FBCA5-7008-4474-A042-CE34DE92C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5068" y="4727388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BC4355-5621-4E5A-B98E-4CAB3B697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9658" y="4825580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A095F5B-6D83-4527-BE1B-7A29FB4864BF}"/>
                </a:ext>
              </a:extLst>
            </p:cNvPr>
            <p:cNvSpPr/>
            <p:nvPr/>
          </p:nvSpPr>
          <p:spPr>
            <a:xfrm flipV="1">
              <a:off x="9117855" y="4812655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93465FC-78C9-44E5-974A-0A393DC3274C}"/>
                </a:ext>
              </a:extLst>
            </p:cNvPr>
            <p:cNvSpPr/>
            <p:nvPr/>
          </p:nvSpPr>
          <p:spPr>
            <a:xfrm flipV="1">
              <a:off x="9191373" y="4812655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53C52A2-E6A4-4856-A67A-CD6974CF7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725" y="4176675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36FA87A-A69E-40BD-8F7F-E7BA57EF2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814" y="4609246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4434B-18BA-4E99-9F29-D2B2CAF1B01D}"/>
                </a:ext>
              </a:extLst>
            </p:cNvPr>
            <p:cNvGrpSpPr/>
            <p:nvPr/>
          </p:nvGrpSpPr>
          <p:grpSpPr>
            <a:xfrm>
              <a:off x="8652893" y="4163326"/>
              <a:ext cx="111877" cy="41590"/>
              <a:chOff x="755184" y="3421002"/>
              <a:chExt cx="79555" cy="27432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BBCD06A-5B48-4A79-9E5F-8D7B1309A3ED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DE62885-A5D3-458B-8A6E-26C07ECD5D79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60E5B3-9A50-458D-9091-892C4F7C7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725" y="4381582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7C6C8C4-D734-4430-9C1D-744221BEE261}"/>
                </a:ext>
              </a:extLst>
            </p:cNvPr>
            <p:cNvSpPr/>
            <p:nvPr/>
          </p:nvSpPr>
          <p:spPr>
            <a:xfrm flipV="1">
              <a:off x="9713363" y="4360514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CCCB241-C255-42A4-9284-D319F834E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725" y="4283987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BBF5980-1285-46B3-958B-DBA21FE12B18}"/>
                </a:ext>
              </a:extLst>
            </p:cNvPr>
            <p:cNvSpPr/>
            <p:nvPr/>
          </p:nvSpPr>
          <p:spPr>
            <a:xfrm flipV="1">
              <a:off x="8584637" y="4271063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0A5059-457D-4573-AF2D-798FA9F38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725" y="4000844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D21E0BF-D92D-4584-9361-9DC19C5140AC}"/>
                </a:ext>
              </a:extLst>
            </p:cNvPr>
            <p:cNvSpPr/>
            <p:nvPr/>
          </p:nvSpPr>
          <p:spPr>
            <a:xfrm flipV="1">
              <a:off x="9403126" y="3978607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C76F93-0A19-4731-8684-47EFEDB12957}"/>
                </a:ext>
              </a:extLst>
            </p:cNvPr>
            <p:cNvSpPr/>
            <p:nvPr/>
          </p:nvSpPr>
          <p:spPr>
            <a:xfrm flipV="1">
              <a:off x="9652567" y="3978463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696D0A3-0780-47D2-B871-AB1DBE2FA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725" y="3903216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2DE6D76-68E3-42A0-BEC4-72874145D8BD}"/>
                </a:ext>
              </a:extLst>
            </p:cNvPr>
            <p:cNvSpPr/>
            <p:nvPr/>
          </p:nvSpPr>
          <p:spPr>
            <a:xfrm flipV="1">
              <a:off x="9585391" y="3888757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346649-25F8-4AD9-A60F-CC28D19AE472}"/>
                </a:ext>
              </a:extLst>
            </p:cNvPr>
            <p:cNvSpPr/>
            <p:nvPr/>
          </p:nvSpPr>
          <p:spPr>
            <a:xfrm flipV="1">
              <a:off x="9407234" y="4715735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DA9ACD-8938-4BAC-93C0-9BD632132CFD}"/>
                </a:ext>
              </a:extLst>
            </p:cNvPr>
            <p:cNvSpPr/>
            <p:nvPr/>
          </p:nvSpPr>
          <p:spPr>
            <a:xfrm flipV="1">
              <a:off x="9470375" y="4596919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3715628-3704-40B0-A0E5-225F2B920A27}"/>
                </a:ext>
              </a:extLst>
            </p:cNvPr>
            <p:cNvGrpSpPr/>
            <p:nvPr/>
          </p:nvGrpSpPr>
          <p:grpSpPr>
            <a:xfrm>
              <a:off x="9263364" y="3529710"/>
              <a:ext cx="111877" cy="41590"/>
              <a:chOff x="755184" y="3421002"/>
              <a:chExt cx="79555" cy="2743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AB54FC2-66C2-4936-A7C9-C8F6240917E0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BAC59F7-7A35-447E-9C05-DA8B418892B0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32B9F01-EC59-4067-A194-5A334097E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393" y="3812554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D2CE853-822A-472C-A058-666E403F11D3}"/>
                </a:ext>
              </a:extLst>
            </p:cNvPr>
            <p:cNvSpPr/>
            <p:nvPr/>
          </p:nvSpPr>
          <p:spPr>
            <a:xfrm flipV="1">
              <a:off x="9195109" y="3799628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94EC4CC-65E4-47FC-AF77-AB7BC6412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393" y="3436854"/>
              <a:ext cx="1243903" cy="1159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641A974-7D55-4C61-A744-F9F6C3DDE8C5}"/>
                </a:ext>
              </a:extLst>
            </p:cNvPr>
            <p:cNvSpPr/>
            <p:nvPr/>
          </p:nvSpPr>
          <p:spPr>
            <a:xfrm flipV="1">
              <a:off x="9509152" y="3430009"/>
              <a:ext cx="45719" cy="4159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6" name="Left Bracket 105">
              <a:extLst>
                <a:ext uri="{FF2B5EF4-FFF2-40B4-BE49-F238E27FC236}">
                  <a16:creationId xmlns:a16="http://schemas.microsoft.com/office/drawing/2014/main" id="{FEA5A0E6-4FDD-414F-9568-D2C4A92019D6}"/>
                </a:ext>
              </a:extLst>
            </p:cNvPr>
            <p:cNvSpPr/>
            <p:nvPr/>
          </p:nvSpPr>
          <p:spPr>
            <a:xfrm>
              <a:off x="8520352" y="3796931"/>
              <a:ext cx="45719" cy="159861"/>
            </a:xfrm>
            <a:prstGeom prst="leftBracket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E4B-1B93-4B37-BC8E-30FCBFD7F29B}"/>
                </a:ext>
              </a:extLst>
            </p:cNvPr>
            <p:cNvSpPr txBox="1"/>
            <p:nvPr/>
          </p:nvSpPr>
          <p:spPr>
            <a:xfrm>
              <a:off x="8360762" y="3770799"/>
              <a:ext cx="11773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8" name="Left Bracket 107">
              <a:extLst>
                <a:ext uri="{FF2B5EF4-FFF2-40B4-BE49-F238E27FC236}">
                  <a16:creationId xmlns:a16="http://schemas.microsoft.com/office/drawing/2014/main" id="{9985046A-70CC-40FF-9DD9-F05864307991}"/>
                </a:ext>
              </a:extLst>
            </p:cNvPr>
            <p:cNvSpPr/>
            <p:nvPr/>
          </p:nvSpPr>
          <p:spPr>
            <a:xfrm>
              <a:off x="8519921" y="3974410"/>
              <a:ext cx="45719" cy="159861"/>
            </a:xfrm>
            <a:prstGeom prst="leftBracket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24230A5-2989-4E59-9FDE-D657E78C867B}"/>
                </a:ext>
              </a:extLst>
            </p:cNvPr>
            <p:cNvSpPr txBox="1"/>
            <p:nvPr/>
          </p:nvSpPr>
          <p:spPr>
            <a:xfrm>
              <a:off x="8356075" y="3962293"/>
              <a:ext cx="11773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2213165-A491-4B19-AA89-E1CAA9728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3586" y="3951945"/>
              <a:ext cx="1196182" cy="17778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870A9A7F-42A6-41A2-8104-7C554BD38A55}"/>
                </a:ext>
              </a:extLst>
            </p:cNvPr>
            <p:cNvSpPr/>
            <p:nvPr/>
          </p:nvSpPr>
          <p:spPr>
            <a:xfrm>
              <a:off x="9812879" y="3795461"/>
              <a:ext cx="64837" cy="312510"/>
            </a:xfrm>
            <a:prstGeom prst="rightBrace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0FF5022-59F0-4E7B-A0D6-CAC172B0A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9011" y="3820423"/>
              <a:ext cx="77256" cy="13636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9261F47-4DE5-469D-AEFA-E2B3DFB88833}"/>
                </a:ext>
              </a:extLst>
            </p:cNvPr>
            <p:cNvCxnSpPr>
              <a:cxnSpLocks/>
            </p:cNvCxnSpPr>
            <p:nvPr/>
          </p:nvCxnSpPr>
          <p:spPr>
            <a:xfrm>
              <a:off x="9204288" y="3815863"/>
              <a:ext cx="106948" cy="13636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D9185D2-6C73-41D9-BCDD-BC16C1720988}"/>
                </a:ext>
              </a:extLst>
            </p:cNvPr>
            <p:cNvSpPr txBox="1"/>
            <p:nvPr/>
          </p:nvSpPr>
          <p:spPr>
            <a:xfrm>
              <a:off x="9934970" y="3729038"/>
              <a:ext cx="952345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Temporary depth-range 2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E619871-BD2D-4378-95BC-C0A65F8D15AC}"/>
                </a:ext>
              </a:extLst>
            </p:cNvPr>
            <p:cNvCxnSpPr>
              <a:cxnSpLocks/>
            </p:cNvCxnSpPr>
            <p:nvPr/>
          </p:nvCxnSpPr>
          <p:spPr>
            <a:xfrm>
              <a:off x="8548538" y="3494269"/>
              <a:ext cx="1243903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6567D1-573A-41B4-81D1-800359D40666}"/>
                </a:ext>
              </a:extLst>
            </p:cNvPr>
            <p:cNvSpPr txBox="1"/>
            <p:nvPr/>
          </p:nvSpPr>
          <p:spPr>
            <a:xfrm>
              <a:off x="8082801" y="3398193"/>
              <a:ext cx="50490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60B1816-853C-4D1E-8B68-8479F9215DDF}"/>
                </a:ext>
              </a:extLst>
            </p:cNvPr>
            <p:cNvSpPr txBox="1"/>
            <p:nvPr/>
          </p:nvSpPr>
          <p:spPr>
            <a:xfrm>
              <a:off x="8573097" y="5315942"/>
              <a:ext cx="123687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B609D9-6876-4BF8-B72F-B09311925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2983" y="5258887"/>
              <a:ext cx="1258036" cy="10122"/>
            </a:xfrm>
            <a:prstGeom prst="line">
              <a:avLst/>
            </a:prstGeom>
            <a:noFill/>
            <a:ln w="76200" cap="flat" cmpd="tri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C82E6A3-A373-4512-914E-B433C1ADFB91}"/>
                </a:ext>
              </a:extLst>
            </p:cNvPr>
            <p:cNvSpPr txBox="1"/>
            <p:nvPr/>
          </p:nvSpPr>
          <p:spPr>
            <a:xfrm>
              <a:off x="9885766" y="5180851"/>
              <a:ext cx="43763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AD19DF-5785-46FB-BF2B-A1F644FAD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2650" y="4926389"/>
              <a:ext cx="0" cy="188652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dash"/>
              <a:miter lim="800000"/>
            </a:ln>
            <a:effectLst/>
          </p:spPr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F6355E3-E07B-4259-BE54-BE38F4C3B30D}"/>
                </a:ext>
              </a:extLst>
            </p:cNvPr>
            <p:cNvSpPr txBox="1"/>
            <p:nvPr/>
          </p:nvSpPr>
          <p:spPr>
            <a:xfrm>
              <a:off x="8429292" y="5055722"/>
              <a:ext cx="75998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BB1D031-F9CA-4122-890D-802482887CF7}"/>
                </a:ext>
              </a:extLst>
            </p:cNvPr>
            <p:cNvSpPr txBox="1"/>
            <p:nvPr/>
          </p:nvSpPr>
          <p:spPr>
            <a:xfrm>
              <a:off x="9875516" y="3381297"/>
              <a:ext cx="952345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Depth-range 1</a:t>
              </a:r>
            </a:p>
          </p:txBody>
        </p:sp>
        <p:sp>
          <p:nvSpPr>
            <p:cNvPr id="134" name="Right Bracket 133">
              <a:extLst>
                <a:ext uri="{FF2B5EF4-FFF2-40B4-BE49-F238E27FC236}">
                  <a16:creationId xmlns:a16="http://schemas.microsoft.com/office/drawing/2014/main" id="{55B02418-2546-49B5-96BA-7D2B43D3FAFC}"/>
                </a:ext>
              </a:extLst>
            </p:cNvPr>
            <p:cNvSpPr/>
            <p:nvPr/>
          </p:nvSpPr>
          <p:spPr>
            <a:xfrm>
              <a:off x="9811232" y="3386696"/>
              <a:ext cx="45719" cy="201368"/>
            </a:xfrm>
            <a:prstGeom prst="rightBracket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0EFB49-EE0B-41A1-9ED7-6B154B8DE913}"/>
              </a:ext>
            </a:extLst>
          </p:cNvPr>
          <p:cNvSpPr txBox="1"/>
          <p:nvPr/>
        </p:nvSpPr>
        <p:spPr>
          <a:xfrm>
            <a:off x="6301348" y="3396541"/>
            <a:ext cx="9523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Depth-range 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76B890-3D10-4D2E-B7B0-B23B2C6F44FE}"/>
              </a:ext>
            </a:extLst>
          </p:cNvPr>
          <p:cNvCxnSpPr>
            <a:cxnSpLocks/>
          </p:cNvCxnSpPr>
          <p:nvPr/>
        </p:nvCxnSpPr>
        <p:spPr>
          <a:xfrm flipV="1">
            <a:off x="4994224" y="3562099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7C1035-CC22-43EC-9C18-A2525E4DD893}"/>
              </a:ext>
            </a:extLst>
          </p:cNvPr>
          <p:cNvCxnSpPr>
            <a:cxnSpLocks/>
          </p:cNvCxnSpPr>
          <p:nvPr/>
        </p:nvCxnSpPr>
        <p:spPr>
          <a:xfrm flipV="1">
            <a:off x="4985899" y="4742468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0A3866D-1FCE-49A9-96E4-BC80F4CF293A}"/>
              </a:ext>
            </a:extLst>
          </p:cNvPr>
          <p:cNvCxnSpPr>
            <a:cxnSpLocks/>
          </p:cNvCxnSpPr>
          <p:nvPr/>
        </p:nvCxnSpPr>
        <p:spPr>
          <a:xfrm flipV="1">
            <a:off x="4990489" y="4840660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5E04CE0-FE7D-4557-8F28-BE0EEAB59441}"/>
              </a:ext>
            </a:extLst>
          </p:cNvPr>
          <p:cNvSpPr/>
          <p:nvPr/>
        </p:nvSpPr>
        <p:spPr>
          <a:xfrm flipV="1">
            <a:off x="5558685" y="4827736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3C61194-96F1-4335-A67A-6CD57C07E108}"/>
              </a:ext>
            </a:extLst>
          </p:cNvPr>
          <p:cNvSpPr/>
          <p:nvPr/>
        </p:nvSpPr>
        <p:spPr>
          <a:xfrm flipV="1">
            <a:off x="5632206" y="4827736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AADE227-0D26-49A7-B122-15E5BB593F00}"/>
              </a:ext>
            </a:extLst>
          </p:cNvPr>
          <p:cNvCxnSpPr>
            <a:cxnSpLocks/>
          </p:cNvCxnSpPr>
          <p:nvPr/>
        </p:nvCxnSpPr>
        <p:spPr>
          <a:xfrm flipV="1">
            <a:off x="4989556" y="4191756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31A7A99-7F4D-4CC7-AD8A-1B21CFDB9605}"/>
              </a:ext>
            </a:extLst>
          </p:cNvPr>
          <p:cNvCxnSpPr>
            <a:cxnSpLocks/>
          </p:cNvCxnSpPr>
          <p:nvPr/>
        </p:nvCxnSpPr>
        <p:spPr>
          <a:xfrm flipV="1">
            <a:off x="4989645" y="4624327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130B3A7-8F10-456F-A158-D7F2C84248BE}"/>
              </a:ext>
            </a:extLst>
          </p:cNvPr>
          <p:cNvGrpSpPr/>
          <p:nvPr/>
        </p:nvGrpSpPr>
        <p:grpSpPr>
          <a:xfrm>
            <a:off x="5093724" y="4178407"/>
            <a:ext cx="111877" cy="41590"/>
            <a:chOff x="755184" y="3421002"/>
            <a:chExt cx="79555" cy="274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54283D-024F-4B7E-A883-872C963CDE22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053186-9EE1-47B1-9070-FD361FC70DEA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4861A6-1CDF-4E64-937C-4BAA81DEDDF9}"/>
              </a:ext>
            </a:extLst>
          </p:cNvPr>
          <p:cNvCxnSpPr>
            <a:cxnSpLocks/>
          </p:cNvCxnSpPr>
          <p:nvPr/>
        </p:nvCxnSpPr>
        <p:spPr>
          <a:xfrm flipV="1">
            <a:off x="4989556" y="4396662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56E7BA4-1502-471F-B146-AA137D446A40}"/>
              </a:ext>
            </a:extLst>
          </p:cNvPr>
          <p:cNvSpPr/>
          <p:nvPr/>
        </p:nvSpPr>
        <p:spPr>
          <a:xfrm flipV="1">
            <a:off x="6154194" y="4375593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FE05F0-BF21-4640-BCEF-F6F6D4F75B9E}"/>
              </a:ext>
            </a:extLst>
          </p:cNvPr>
          <p:cNvCxnSpPr>
            <a:cxnSpLocks/>
          </p:cNvCxnSpPr>
          <p:nvPr/>
        </p:nvCxnSpPr>
        <p:spPr>
          <a:xfrm flipV="1">
            <a:off x="4989556" y="4299067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CE87260-0131-4C01-A45C-02E134C304A3}"/>
              </a:ext>
            </a:extLst>
          </p:cNvPr>
          <p:cNvSpPr/>
          <p:nvPr/>
        </p:nvSpPr>
        <p:spPr>
          <a:xfrm flipV="1">
            <a:off x="5025469" y="4286143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C098B-0E7D-48BE-A7CF-CE6A2CBD47CB}"/>
              </a:ext>
            </a:extLst>
          </p:cNvPr>
          <p:cNvCxnSpPr>
            <a:cxnSpLocks/>
          </p:cNvCxnSpPr>
          <p:nvPr/>
        </p:nvCxnSpPr>
        <p:spPr>
          <a:xfrm flipV="1">
            <a:off x="4989556" y="4015924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06D19B5-425E-424C-B1BE-E9D8C1F77939}"/>
              </a:ext>
            </a:extLst>
          </p:cNvPr>
          <p:cNvSpPr/>
          <p:nvPr/>
        </p:nvSpPr>
        <p:spPr>
          <a:xfrm flipV="1">
            <a:off x="5843956" y="3993688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713C951-B367-4E8A-86AA-FA67E507DCCF}"/>
              </a:ext>
            </a:extLst>
          </p:cNvPr>
          <p:cNvSpPr/>
          <p:nvPr/>
        </p:nvSpPr>
        <p:spPr>
          <a:xfrm flipV="1">
            <a:off x="6093397" y="3993542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C581E54-F525-47C8-BF2B-D23AE963B1F3}"/>
              </a:ext>
            </a:extLst>
          </p:cNvPr>
          <p:cNvCxnSpPr>
            <a:cxnSpLocks/>
          </p:cNvCxnSpPr>
          <p:nvPr/>
        </p:nvCxnSpPr>
        <p:spPr>
          <a:xfrm flipV="1">
            <a:off x="4989556" y="3918297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8A7AEF91-9016-4FCC-9251-C98D7624E1C8}"/>
              </a:ext>
            </a:extLst>
          </p:cNvPr>
          <p:cNvSpPr/>
          <p:nvPr/>
        </p:nvSpPr>
        <p:spPr>
          <a:xfrm flipV="1">
            <a:off x="6026222" y="3903837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1DFCDC-AC1F-4486-A028-A00E5ABB5599}"/>
              </a:ext>
            </a:extLst>
          </p:cNvPr>
          <p:cNvSpPr/>
          <p:nvPr/>
        </p:nvSpPr>
        <p:spPr>
          <a:xfrm flipV="1">
            <a:off x="5848065" y="4730814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B34408-A038-47B6-9FDB-3889BC1FB230}"/>
              </a:ext>
            </a:extLst>
          </p:cNvPr>
          <p:cNvSpPr/>
          <p:nvPr/>
        </p:nvSpPr>
        <p:spPr>
          <a:xfrm flipV="1">
            <a:off x="5911205" y="4611999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51B093A-07DD-4C3C-88A0-B5446969EA80}"/>
              </a:ext>
            </a:extLst>
          </p:cNvPr>
          <p:cNvGrpSpPr/>
          <p:nvPr/>
        </p:nvGrpSpPr>
        <p:grpSpPr>
          <a:xfrm>
            <a:off x="5704194" y="3544790"/>
            <a:ext cx="111877" cy="41590"/>
            <a:chOff x="755184" y="3421002"/>
            <a:chExt cx="79555" cy="2743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21BD337-D711-464C-9027-EA663D57D605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A9EFAFA-65DB-438A-B089-60F92CC69772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D9F0FC0-00C1-4262-9CDE-7D86F09E666D}"/>
              </a:ext>
            </a:extLst>
          </p:cNvPr>
          <p:cNvCxnSpPr>
            <a:cxnSpLocks/>
          </p:cNvCxnSpPr>
          <p:nvPr/>
        </p:nvCxnSpPr>
        <p:spPr>
          <a:xfrm flipV="1">
            <a:off x="4994224" y="3827634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C5341E1-28A9-446B-B86C-88FA2B1C6EDC}"/>
              </a:ext>
            </a:extLst>
          </p:cNvPr>
          <p:cNvSpPr/>
          <p:nvPr/>
        </p:nvSpPr>
        <p:spPr>
          <a:xfrm flipV="1">
            <a:off x="5635940" y="3814709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D0DCE03-A002-4B5F-9596-C8B5768CBF33}"/>
              </a:ext>
            </a:extLst>
          </p:cNvPr>
          <p:cNvCxnSpPr>
            <a:cxnSpLocks/>
          </p:cNvCxnSpPr>
          <p:nvPr/>
        </p:nvCxnSpPr>
        <p:spPr>
          <a:xfrm flipV="1">
            <a:off x="4994224" y="3451935"/>
            <a:ext cx="1243903" cy="1159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B6B863D-E993-425F-BA62-5567B0804DB7}"/>
              </a:ext>
            </a:extLst>
          </p:cNvPr>
          <p:cNvSpPr/>
          <p:nvPr/>
        </p:nvSpPr>
        <p:spPr>
          <a:xfrm flipV="1">
            <a:off x="5949984" y="3445089"/>
            <a:ext cx="45719" cy="4159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03D107-2A3E-4FFF-B4CD-BA1F34220B29}"/>
              </a:ext>
            </a:extLst>
          </p:cNvPr>
          <p:cNvSpPr txBox="1"/>
          <p:nvPr/>
        </p:nvSpPr>
        <p:spPr>
          <a:xfrm>
            <a:off x="4524670" y="3415972"/>
            <a:ext cx="486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C224701-EEE2-4D4D-A263-AE12A11A4D32}"/>
              </a:ext>
            </a:extLst>
          </p:cNvPr>
          <p:cNvCxnSpPr>
            <a:cxnSpLocks/>
          </p:cNvCxnSpPr>
          <p:nvPr/>
        </p:nvCxnSpPr>
        <p:spPr>
          <a:xfrm>
            <a:off x="4987478" y="3513410"/>
            <a:ext cx="1243903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E616FC7-E3FC-4961-9721-8FD9BF73055A}"/>
              </a:ext>
            </a:extLst>
          </p:cNvPr>
          <p:cNvSpPr txBox="1"/>
          <p:nvPr/>
        </p:nvSpPr>
        <p:spPr>
          <a:xfrm>
            <a:off x="5017393" y="5310338"/>
            <a:ext cx="123687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B2880AE-8F3D-46EF-B477-D3D38946BBF2}"/>
              </a:ext>
            </a:extLst>
          </p:cNvPr>
          <p:cNvCxnSpPr>
            <a:cxnSpLocks/>
          </p:cNvCxnSpPr>
          <p:nvPr/>
        </p:nvCxnSpPr>
        <p:spPr>
          <a:xfrm flipV="1">
            <a:off x="4990489" y="5258885"/>
            <a:ext cx="1258036" cy="10122"/>
          </a:xfrm>
          <a:prstGeom prst="line">
            <a:avLst/>
          </a:prstGeom>
          <a:noFill/>
          <a:ln w="76200" cap="flat" cmpd="tri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ACAFBB1-300D-41E2-99AC-447FE58B5AF4}"/>
              </a:ext>
            </a:extLst>
          </p:cNvPr>
          <p:cNvSpPr txBox="1"/>
          <p:nvPr/>
        </p:nvSpPr>
        <p:spPr>
          <a:xfrm>
            <a:off x="6323271" y="5180847"/>
            <a:ext cx="4376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BC16CA8-0E73-4384-AACE-66698B5238DD}"/>
              </a:ext>
            </a:extLst>
          </p:cNvPr>
          <p:cNvCxnSpPr>
            <a:cxnSpLocks/>
          </p:cNvCxnSpPr>
          <p:nvPr/>
        </p:nvCxnSpPr>
        <p:spPr>
          <a:xfrm flipV="1">
            <a:off x="5660154" y="4926388"/>
            <a:ext cx="0" cy="188652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1E6A9AE-307E-4D07-89C3-9FA4B2A56C6F}"/>
              </a:ext>
            </a:extLst>
          </p:cNvPr>
          <p:cNvSpPr txBox="1"/>
          <p:nvPr/>
        </p:nvSpPr>
        <p:spPr>
          <a:xfrm>
            <a:off x="4928429" y="5055722"/>
            <a:ext cx="75998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F8BF736B-569B-4E0E-93A6-622349DE4CA2}"/>
              </a:ext>
            </a:extLst>
          </p:cNvPr>
          <p:cNvSpPr/>
          <p:nvPr/>
        </p:nvSpPr>
        <p:spPr>
          <a:xfrm>
            <a:off x="6235118" y="3415972"/>
            <a:ext cx="47523" cy="187336"/>
          </a:xfrm>
          <a:prstGeom prst="rightBracket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4257AAA-75FA-42B7-9509-1259525F66DB}"/>
              </a:ext>
            </a:extLst>
          </p:cNvPr>
          <p:cNvCxnSpPr>
            <a:cxnSpLocks/>
          </p:cNvCxnSpPr>
          <p:nvPr/>
        </p:nvCxnSpPr>
        <p:spPr>
          <a:xfrm>
            <a:off x="5010254" y="3629966"/>
            <a:ext cx="1243903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10131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00221 -0.0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7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A58F369-E4F3-4910-8F04-31BFA50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8</a:t>
            </a:fld>
            <a:endParaRPr lang="en-US" dirty="0"/>
          </a:p>
        </p:txBody>
      </p:sp>
      <p:sp>
        <p:nvSpPr>
          <p:cNvPr id="231" name="Title 1">
            <a:extLst>
              <a:ext uri="{FF2B5EF4-FFF2-40B4-BE49-F238E27FC236}">
                <a16:creationId xmlns:a16="http://schemas.microsoft.com/office/drawing/2014/main" id="{7C5AE72F-C792-46C6-9165-EF3C9915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32" y="299940"/>
            <a:ext cx="9642623" cy="71054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Max-depth-range (MDR)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AD84F-0435-4DA3-A99B-3CCDA880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54" y="1504434"/>
            <a:ext cx="6908013" cy="4153416"/>
          </a:xfrm>
          <a:prstGeom prst="rect">
            <a:avLst/>
          </a:prstGeom>
        </p:spPr>
      </p:pic>
      <p:sp>
        <p:nvSpPr>
          <p:cNvPr id="386" name="TextBox 385">
            <a:extLst>
              <a:ext uri="{FF2B5EF4-FFF2-40B4-BE49-F238E27FC236}">
                <a16:creationId xmlns:a16="http://schemas.microsoft.com/office/drawing/2014/main" id="{FF4D0894-EC75-4F65-A3B9-BC0097A88BA1}"/>
              </a:ext>
            </a:extLst>
          </p:cNvPr>
          <p:cNvSpPr txBox="1"/>
          <p:nvPr/>
        </p:nvSpPr>
        <p:spPr>
          <a:xfrm>
            <a:off x="2200275" y="6050903"/>
            <a:ext cx="7676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6. a) Flowchart of proposed method, and b) CGH generation time for different values of L.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12E96-22D6-495E-A4C2-A9A115716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7" y="196883"/>
            <a:ext cx="9404723" cy="414057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Numerical simulation</a:t>
            </a:r>
          </a:p>
        </p:txBody>
      </p:sp>
      <p:sp>
        <p:nvSpPr>
          <p:cNvPr id="39" name="Slide Number Placeholder 20">
            <a:extLst>
              <a:ext uri="{FF2B5EF4-FFF2-40B4-BE49-F238E27FC236}">
                <a16:creationId xmlns:a16="http://schemas.microsoft.com/office/drawing/2014/main" id="{A55A3F8B-FB6A-4860-9BA7-4E6B5AC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3D4C787-3065-42F2-A9F2-D2B064CC51A6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BE5BE4-C349-486C-A49E-688A68E97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2195"/>
              </p:ext>
            </p:extLst>
          </p:nvPr>
        </p:nvGraphicFramePr>
        <p:xfrm>
          <a:off x="254547" y="725658"/>
          <a:ext cx="6305551" cy="5661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8199">
                  <a:extLst>
                    <a:ext uri="{9D8B030D-6E8A-4147-A177-3AD203B41FA5}">
                      <a16:colId xmlns:a16="http://schemas.microsoft.com/office/drawing/2014/main" val="3456134247"/>
                    </a:ext>
                  </a:extLst>
                </a:gridCol>
                <a:gridCol w="1808199">
                  <a:extLst>
                    <a:ext uri="{9D8B030D-6E8A-4147-A177-3AD203B41FA5}">
                      <a16:colId xmlns:a16="http://schemas.microsoft.com/office/drawing/2014/main" val="815057147"/>
                    </a:ext>
                  </a:extLst>
                </a:gridCol>
                <a:gridCol w="1714150">
                  <a:extLst>
                    <a:ext uri="{9D8B030D-6E8A-4147-A177-3AD203B41FA5}">
                      <a16:colId xmlns:a16="http://schemas.microsoft.com/office/drawing/2014/main" val="2561879"/>
                    </a:ext>
                  </a:extLst>
                </a:gridCol>
                <a:gridCol w="975003">
                  <a:extLst>
                    <a:ext uri="{9D8B030D-6E8A-4147-A177-3AD203B41FA5}">
                      <a16:colId xmlns:a16="http://schemas.microsoft.com/office/drawing/2014/main" val="149201800"/>
                    </a:ext>
                  </a:extLst>
                </a:gridCol>
              </a:tblGrid>
              <a:tr h="236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Resolution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Scene 1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Calculation time (sec.)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extLst>
                  <a:ext uri="{0D108BD9-81ED-4DB2-BD59-A6C34878D82A}">
                    <a16:rowId xmlns:a16="http://schemas.microsoft.com/office/drawing/2014/main" val="2766454419"/>
                  </a:ext>
                </a:extLst>
              </a:tr>
              <a:tr h="8097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512 </a:t>
                      </a:r>
                      <a:r>
                        <a:rPr lang="en-US" sz="1000" dirty="0">
                          <a:effectLst/>
                        </a:rPr>
                        <a:t>× </a:t>
                      </a:r>
                      <a:r>
                        <a:rPr lang="en-US" sz="1000" kern="1200" dirty="0">
                          <a:effectLst/>
                        </a:rPr>
                        <a:t>512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Conventional M-WRP Method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4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8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effectLst/>
                        </a:rPr>
                        <a:t>16 WRPs ∕color × 3 colors</a:t>
                      </a:r>
                      <a:endParaRPr lang="en-US" sz="1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32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64 WRPs ∕color × 3 colors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effectLst/>
                        </a:rPr>
                        <a:t>53.174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44.286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39.695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b="1" kern="1200" dirty="0">
                          <a:effectLst/>
                        </a:rPr>
                        <a:t>37.711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38.881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38.727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31" marR="9531" marT="9531" marB="0"/>
                </a:tc>
                <a:extLst>
                  <a:ext uri="{0D108BD9-81ED-4DB2-BD59-A6C34878D82A}">
                    <a16:rowId xmlns:a16="http://schemas.microsoft.com/office/drawing/2014/main" val="2054191232"/>
                  </a:ext>
                </a:extLst>
              </a:tr>
              <a:tr h="238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Proposed MDR method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16 WRPs (red)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+ 12 WRPs (green)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+ 14 WRPs (blue)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26.477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09" marR="8409" marT="8409" marB="0" anchor="ctr"/>
                </a:tc>
                <a:extLst>
                  <a:ext uri="{0D108BD9-81ED-4DB2-BD59-A6C34878D82A}">
                    <a16:rowId xmlns:a16="http://schemas.microsoft.com/office/drawing/2014/main" val="2585803716"/>
                  </a:ext>
                </a:extLst>
              </a:tr>
              <a:tr h="8097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720 </a:t>
                      </a:r>
                      <a:r>
                        <a:rPr lang="en-US" sz="1000">
                          <a:effectLst/>
                        </a:rPr>
                        <a:t>× </a:t>
                      </a:r>
                      <a:r>
                        <a:rPr lang="en-US" sz="1000" kern="1200">
                          <a:effectLst/>
                        </a:rPr>
                        <a:t>720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Conventional M-WRP Method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4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effectLst/>
                        </a:rPr>
                        <a:t>8 WRPs ∕color × 3 colors</a:t>
                      </a:r>
                      <a:endParaRPr lang="en-US" sz="1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16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32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64 WRPs ∕color × 3 colors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effectLst/>
                        </a:rPr>
                        <a:t>96.789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84.652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b="1" kern="1200" dirty="0">
                          <a:effectLst/>
                        </a:rPr>
                        <a:t>80.433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80.732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82.979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85.769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09" marR="8409" marT="8409" marB="0"/>
                </a:tc>
                <a:extLst>
                  <a:ext uri="{0D108BD9-81ED-4DB2-BD59-A6C34878D82A}">
                    <a16:rowId xmlns:a16="http://schemas.microsoft.com/office/drawing/2014/main" val="2376246746"/>
                  </a:ext>
                </a:extLst>
              </a:tr>
              <a:tr h="238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Proposed MDR method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10 WRPs (red)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+ 7 WRPs (green)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+ 6 WRPs (blue)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52.918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09" marR="8409" marT="8409" marB="0" anchor="ctr"/>
                </a:tc>
                <a:extLst>
                  <a:ext uri="{0D108BD9-81ED-4DB2-BD59-A6C34878D82A}">
                    <a16:rowId xmlns:a16="http://schemas.microsoft.com/office/drawing/2014/main" val="3970734128"/>
                  </a:ext>
                </a:extLst>
              </a:tr>
              <a:tr h="8097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1024 </a:t>
                      </a:r>
                      <a:r>
                        <a:rPr lang="en-US" sz="1000">
                          <a:effectLst/>
                        </a:rPr>
                        <a:t>× </a:t>
                      </a:r>
                      <a:r>
                        <a:rPr lang="en-US" sz="1000" kern="1200">
                          <a:effectLst/>
                        </a:rPr>
                        <a:t>1024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Conventional M-WRP Method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4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8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effectLst/>
                        </a:rPr>
                        <a:t>16 WRPs ∕color × 3 colors</a:t>
                      </a:r>
                      <a:endParaRPr lang="en-US" sz="1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32 WRPs ∕color × 3 colors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64 WRPs ∕color × 3 colors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effectLst/>
                        </a:rPr>
                        <a:t>150.774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147.078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144.846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b="1" kern="1200" dirty="0">
                          <a:effectLst/>
                        </a:rPr>
                        <a:t>143.450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147.368</a:t>
                      </a:r>
                      <a:br>
                        <a:rPr lang="en-US" sz="1000" kern="1200" dirty="0">
                          <a:effectLst/>
                        </a:rPr>
                      </a:br>
                      <a:r>
                        <a:rPr lang="en-US" sz="1000" kern="1200" dirty="0">
                          <a:effectLst/>
                        </a:rPr>
                        <a:t>156.447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09" marR="8409" marT="8409" marB="0"/>
                </a:tc>
                <a:extLst>
                  <a:ext uri="{0D108BD9-81ED-4DB2-BD59-A6C34878D82A}">
                    <a16:rowId xmlns:a16="http://schemas.microsoft.com/office/drawing/2014/main" val="3108708707"/>
                  </a:ext>
                </a:extLst>
              </a:tr>
              <a:tr h="238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Proposed MDR method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11 WRPs (red)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+ 10 WRPs (green)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+ 10 WRPs (blue)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185" marR="94185" marT="47092" marB="4709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</a:rPr>
                        <a:t>94.976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09" marR="8409" marT="8409" marB="0" anchor="ctr"/>
                </a:tc>
                <a:extLst>
                  <a:ext uri="{0D108BD9-81ED-4DB2-BD59-A6C34878D82A}">
                    <a16:rowId xmlns:a16="http://schemas.microsoft.com/office/drawing/2014/main" val="2322829784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D0A5D7F2-5307-433E-8A14-F1DEEFCD388F}"/>
              </a:ext>
            </a:extLst>
          </p:cNvPr>
          <p:cNvSpPr txBox="1"/>
          <p:nvPr/>
        </p:nvSpPr>
        <p:spPr>
          <a:xfrm>
            <a:off x="7226912" y="5235936"/>
            <a:ext cx="189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M-WRP method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126C14-FAE0-4A6E-9098-14CCEBCC98CD}"/>
              </a:ext>
            </a:extLst>
          </p:cNvPr>
          <p:cNvSpPr txBox="1"/>
          <p:nvPr/>
        </p:nvSpPr>
        <p:spPr>
          <a:xfrm>
            <a:off x="9296039" y="5246868"/>
            <a:ext cx="189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MDR method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A99757-124D-481E-BD74-8C613AA9FD1A}"/>
              </a:ext>
            </a:extLst>
          </p:cNvPr>
          <p:cNvGrpSpPr/>
          <p:nvPr/>
        </p:nvGrpSpPr>
        <p:grpSpPr>
          <a:xfrm>
            <a:off x="7229936" y="1229156"/>
            <a:ext cx="1894699" cy="1275806"/>
            <a:chOff x="4672361" y="1749396"/>
            <a:chExt cx="2413862" cy="174572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2074330-82AB-4234-B562-49AD82657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5006430" y="1415327"/>
              <a:ext cx="1745723" cy="2413862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F638CF-A3D8-456A-B36A-6B2CB7EF6FC6}"/>
                </a:ext>
              </a:extLst>
            </p:cNvPr>
            <p:cNvSpPr/>
            <p:nvPr/>
          </p:nvSpPr>
          <p:spPr>
            <a:xfrm>
              <a:off x="4877015" y="2455256"/>
              <a:ext cx="465837" cy="46055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2D2695D-83DE-4B15-AD78-8C4F8E135CF5}"/>
                </a:ext>
              </a:extLst>
            </p:cNvPr>
            <p:cNvSpPr txBox="1"/>
            <p:nvPr/>
          </p:nvSpPr>
          <p:spPr>
            <a:xfrm>
              <a:off x="5879287" y="3279338"/>
              <a:ext cx="1178372" cy="2105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14.90 dB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598CC9CB-3B24-4275-BD09-10F6159646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6" t="5759" r="10851" b="-918"/>
          <a:stretch/>
        </p:blipFill>
        <p:spPr>
          <a:xfrm rot="16200000">
            <a:off x="9594719" y="922609"/>
            <a:ext cx="1275804" cy="1894694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491D99C3-7677-4F8F-9A5F-736DC59A3AAB}"/>
              </a:ext>
            </a:extLst>
          </p:cNvPr>
          <p:cNvSpPr/>
          <p:nvPr/>
        </p:nvSpPr>
        <p:spPr>
          <a:xfrm>
            <a:off x="9436286" y="1746852"/>
            <a:ext cx="365647" cy="336584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84BBC6-EF86-4BA8-95C7-37F0EDB9243E}"/>
              </a:ext>
            </a:extLst>
          </p:cNvPr>
          <p:cNvSpPr txBox="1"/>
          <p:nvPr/>
        </p:nvSpPr>
        <p:spPr>
          <a:xfrm>
            <a:off x="10232621" y="2350567"/>
            <a:ext cx="9249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15.37 dB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2A71E8A-031A-47EF-B780-945F166406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4841" r="10471"/>
          <a:stretch/>
        </p:blipFill>
        <p:spPr>
          <a:xfrm rot="16200000">
            <a:off x="7539379" y="2243524"/>
            <a:ext cx="1275807" cy="1894696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881C1BDA-2FA7-4281-95A7-28053B421726}"/>
              </a:ext>
            </a:extLst>
          </p:cNvPr>
          <p:cNvSpPr/>
          <p:nvPr/>
        </p:nvSpPr>
        <p:spPr>
          <a:xfrm>
            <a:off x="7922070" y="2819117"/>
            <a:ext cx="510425" cy="351570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FDC70C-2085-4911-BFD2-C457801444F6}"/>
              </a:ext>
            </a:extLst>
          </p:cNvPr>
          <p:cNvSpPr txBox="1"/>
          <p:nvPr/>
        </p:nvSpPr>
        <p:spPr>
          <a:xfrm>
            <a:off x="8150895" y="3665199"/>
            <a:ext cx="9249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17.40 dB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BCAAAFB-D5BB-448B-87E9-5A50E44A638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6" t="4841" r="10851"/>
          <a:stretch/>
        </p:blipFill>
        <p:spPr>
          <a:xfrm rot="16200000">
            <a:off x="9594746" y="2243524"/>
            <a:ext cx="1275806" cy="1894695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3E8CD24F-BD62-4C97-8FC0-01010A65653C}"/>
              </a:ext>
            </a:extLst>
          </p:cNvPr>
          <p:cNvSpPr/>
          <p:nvPr/>
        </p:nvSpPr>
        <p:spPr>
          <a:xfrm>
            <a:off x="9988177" y="2810002"/>
            <a:ext cx="510425" cy="351570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D95F6A-BDF4-492F-9287-BB9E2898563D}"/>
              </a:ext>
            </a:extLst>
          </p:cNvPr>
          <p:cNvSpPr txBox="1"/>
          <p:nvPr/>
        </p:nvSpPr>
        <p:spPr>
          <a:xfrm>
            <a:off x="10239067" y="3671081"/>
            <a:ext cx="9249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17.25 dB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4D0A93A-7972-4E24-AD49-ABE70B278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4841" r="10471"/>
          <a:stretch/>
        </p:blipFill>
        <p:spPr>
          <a:xfrm rot="16200000">
            <a:off x="7539378" y="3567338"/>
            <a:ext cx="1275809" cy="1894698"/>
          </a:xfrm>
          <a:prstGeom prst="rect">
            <a:avLst/>
          </a:prstGeom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0745EE06-32F0-43C7-8391-D12ECD920C8B}"/>
              </a:ext>
            </a:extLst>
          </p:cNvPr>
          <p:cNvSpPr/>
          <p:nvPr/>
        </p:nvSpPr>
        <p:spPr>
          <a:xfrm>
            <a:off x="8541796" y="3974641"/>
            <a:ext cx="418967" cy="41800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B515B3-6024-4270-96CF-4AFE59C92BBF}"/>
              </a:ext>
            </a:extLst>
          </p:cNvPr>
          <p:cNvSpPr txBox="1"/>
          <p:nvPr/>
        </p:nvSpPr>
        <p:spPr>
          <a:xfrm>
            <a:off x="8182836" y="4965668"/>
            <a:ext cx="9249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14.06 dB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F11499A-670F-4B19-AABA-2DE48DE18A8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6" t="4841" r="10851"/>
          <a:stretch/>
        </p:blipFill>
        <p:spPr>
          <a:xfrm rot="16200000">
            <a:off x="9605487" y="3577298"/>
            <a:ext cx="1275806" cy="1894698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A1FD4397-9E95-4264-81D8-43C831041645}"/>
              </a:ext>
            </a:extLst>
          </p:cNvPr>
          <p:cNvSpPr/>
          <p:nvPr/>
        </p:nvSpPr>
        <p:spPr>
          <a:xfrm>
            <a:off x="10607904" y="3971663"/>
            <a:ext cx="418967" cy="418001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B4B88C-2F52-447B-AAE5-EAE744B4455F}"/>
              </a:ext>
            </a:extLst>
          </p:cNvPr>
          <p:cNvSpPr txBox="1"/>
          <p:nvPr/>
        </p:nvSpPr>
        <p:spPr>
          <a:xfrm>
            <a:off x="10232906" y="5006236"/>
            <a:ext cx="9249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 = 14.31 dB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7A140A-48A2-4DC7-AFCE-BB76A2F2550D}"/>
              </a:ext>
            </a:extLst>
          </p:cNvPr>
          <p:cNvSpPr txBox="1"/>
          <p:nvPr/>
        </p:nvSpPr>
        <p:spPr>
          <a:xfrm>
            <a:off x="6876129" y="5735576"/>
            <a:ext cx="467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7. Scene 1 reconstructed at 1,024 × 1,024 resolution, using the conventional M-WRP (top) and the proposed MDR method (bottom): focused on the a) toy, b) cactus, and c) hen.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B57F4-6CE4-4BB1-BA5A-848D78BCD1BF}"/>
              </a:ext>
            </a:extLst>
          </p:cNvPr>
          <p:cNvSpPr/>
          <p:nvPr/>
        </p:nvSpPr>
        <p:spPr>
          <a:xfrm>
            <a:off x="254547" y="6454088"/>
            <a:ext cx="6317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Table 1. Calculation times of the conventional M-WRP and MDR methods for Scene 1 at different resolutions.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1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1438A4A20112C48A3253E31BEA702AD" ma:contentTypeVersion="2" ma:contentTypeDescription="새 문서를 만듭니다." ma:contentTypeScope="" ma:versionID="46c56f30efd829915f5dd6459752815e">
  <xsd:schema xmlns:xsd="http://www.w3.org/2001/XMLSchema" xmlns:xs="http://www.w3.org/2001/XMLSchema" xmlns:p="http://schemas.microsoft.com/office/2006/metadata/properties" xmlns:ns3="0931cfd5-dadd-4808-a8a7-81d89d0f5cc3" targetNamespace="http://schemas.microsoft.com/office/2006/metadata/properties" ma:root="true" ma:fieldsID="69ddbc79b2a6cf31025cfcb0829ea3cd" ns3:_="">
    <xsd:import namespace="0931cfd5-dadd-4808-a8a7-81d89d0f5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31cfd5-dadd-4808-a8a7-81d89d0f5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3265C8-BEFB-43C0-882A-F0E28293E66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0931cfd5-dadd-4808-a8a7-81d89d0f5cc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9DF54A-1EE3-4480-B1BB-9D5F715BF4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ABB0DA-8B99-4155-B5D6-0D0613DB4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31cfd5-dadd-4808-a8a7-81d89d0f5c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14627</TotalTime>
  <Words>1541</Words>
  <Application>Microsoft Office PowerPoint</Application>
  <PresentationFormat>Widescreen</PresentationFormat>
  <Paragraphs>332</Paragraphs>
  <Slides>16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Franklin Gothic Medium Cond</vt:lpstr>
      <vt:lpstr>Times New Roman</vt:lpstr>
      <vt:lpstr>Wingdings 3</vt:lpstr>
      <vt:lpstr>Ion</vt:lpstr>
      <vt:lpstr>Equation</vt:lpstr>
      <vt:lpstr>Faster hologram generation by max-depth-range  method</vt:lpstr>
      <vt:lpstr>Table of contents</vt:lpstr>
      <vt:lpstr>Motivation</vt:lpstr>
      <vt:lpstr>Wavefront recording plane (WRP) method</vt:lpstr>
      <vt:lpstr>Conventional Multiple Wavefront recording plane (M-WRP) method</vt:lpstr>
      <vt:lpstr>Max-depth-range (MDR) method</vt:lpstr>
      <vt:lpstr>Max-depth-range (MDR) method</vt:lpstr>
      <vt:lpstr>Max-depth-range (MDR) method</vt:lpstr>
      <vt:lpstr>Numerical simulation</vt:lpstr>
      <vt:lpstr>Numerical simulation</vt:lpstr>
      <vt:lpstr>Numerical simulation</vt:lpstr>
      <vt:lpstr>Numerical simulation</vt:lpstr>
      <vt:lpstr>Numerical simulations</vt:lpstr>
      <vt:lpstr>Optical experiments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hologram generation by using Max- Depth-Range-Length method</dc:title>
  <dc:creator>Islam Md Sifatul</dc:creator>
  <cp:lastModifiedBy>Sifatul Islam</cp:lastModifiedBy>
  <cp:revision>141</cp:revision>
  <cp:lastPrinted>2019-08-26T01:23:42Z</cp:lastPrinted>
  <dcterms:created xsi:type="dcterms:W3CDTF">2019-08-14T07:50:23Z</dcterms:created>
  <dcterms:modified xsi:type="dcterms:W3CDTF">2019-12-03T00:57:59Z</dcterms:modified>
</cp:coreProperties>
</file>